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handoutMasterIdLst>
    <p:handoutMasterId r:id="rId36"/>
  </p:handoutMasterIdLst>
  <p:sldIdLst>
    <p:sldId id="326" r:id="rId2"/>
    <p:sldId id="327" r:id="rId3"/>
    <p:sldId id="328" r:id="rId4"/>
    <p:sldId id="329" r:id="rId5"/>
    <p:sldId id="351" r:id="rId6"/>
    <p:sldId id="356" r:id="rId7"/>
    <p:sldId id="330" r:id="rId8"/>
    <p:sldId id="352" r:id="rId9"/>
    <p:sldId id="353" r:id="rId10"/>
    <p:sldId id="331" r:id="rId11"/>
    <p:sldId id="332" r:id="rId12"/>
    <p:sldId id="333" r:id="rId13"/>
    <p:sldId id="334" r:id="rId14"/>
    <p:sldId id="335" r:id="rId15"/>
    <p:sldId id="338" r:id="rId16"/>
    <p:sldId id="339" r:id="rId17"/>
    <p:sldId id="341" r:id="rId18"/>
    <p:sldId id="342" r:id="rId19"/>
    <p:sldId id="343" r:id="rId20"/>
    <p:sldId id="344" r:id="rId21"/>
    <p:sldId id="346" r:id="rId22"/>
    <p:sldId id="347" r:id="rId23"/>
    <p:sldId id="348" r:id="rId24"/>
    <p:sldId id="349" r:id="rId25"/>
    <p:sldId id="310" r:id="rId26"/>
    <p:sldId id="309" r:id="rId27"/>
    <p:sldId id="323" r:id="rId28"/>
    <p:sldId id="324" r:id="rId29"/>
    <p:sldId id="275" r:id="rId30"/>
    <p:sldId id="325" r:id="rId31"/>
    <p:sldId id="313" r:id="rId32"/>
    <p:sldId id="354" r:id="rId33"/>
    <p:sldId id="355" r:id="rId3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24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26" d="100"/>
          <a:sy n="26" d="100"/>
        </p:scale>
        <p:origin x="346"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4459F59-1EA1-4BAD-864C-CC861EA41BDD}"/>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a:extLst>
              <a:ext uri="{FF2B5EF4-FFF2-40B4-BE49-F238E27FC236}">
                <a16:creationId xmlns:a16="http://schemas.microsoft.com/office/drawing/2014/main" id="{32056209-738D-4C2B-87F4-337D5A180162}"/>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C31DA46B-D3FA-4D9A-A2FF-B57E37A3E049}" type="datetimeFigureOut">
              <a:rPr lang="en-US" smtClean="0"/>
              <a:t>10/11/2017</a:t>
            </a:fld>
            <a:endParaRPr lang="en-US"/>
          </a:p>
        </p:txBody>
      </p:sp>
      <p:sp>
        <p:nvSpPr>
          <p:cNvPr id="4" name="Footer Placeholder 3">
            <a:extLst>
              <a:ext uri="{FF2B5EF4-FFF2-40B4-BE49-F238E27FC236}">
                <a16:creationId xmlns:a16="http://schemas.microsoft.com/office/drawing/2014/main" id="{102051C4-122A-4C6D-87EC-C5B3FEFCDEB8}"/>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r>
              <a:rPr lang="en-US"/>
              <a:t>CUA Coaching 2017</a:t>
            </a:r>
          </a:p>
        </p:txBody>
      </p:sp>
      <p:sp>
        <p:nvSpPr>
          <p:cNvPr id="5" name="Slide Number Placeholder 4">
            <a:extLst>
              <a:ext uri="{FF2B5EF4-FFF2-40B4-BE49-F238E27FC236}">
                <a16:creationId xmlns:a16="http://schemas.microsoft.com/office/drawing/2014/main" id="{F29DD201-D48E-4C3F-B8F7-528D5ACF4560}"/>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BB5E31E2-A790-424A-B43B-C308717D0EFD}" type="slidenum">
              <a:rPr lang="en-US" smtClean="0"/>
              <a:t>‹#›</a:t>
            </a:fld>
            <a:endParaRPr lang="en-US"/>
          </a:p>
        </p:txBody>
      </p:sp>
    </p:spTree>
    <p:extLst>
      <p:ext uri="{BB962C8B-B14F-4D97-AF65-F5344CB8AC3E}">
        <p14:creationId xmlns:p14="http://schemas.microsoft.com/office/powerpoint/2010/main" val="128601650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BB6E17AC-BCD7-4834-B437-3B7968FD87BB}" type="datetimeFigureOut">
              <a:rPr lang="en-US" smtClean="0"/>
              <a:pPr/>
              <a:t>10/11/2017</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r>
              <a:rPr lang="en-US"/>
              <a:t>CUA Coaching 2017</a:t>
            </a:r>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84837200-D38E-46F1-910F-63C0BD2222BC}" type="slidenum">
              <a:rPr lang="en-US" smtClean="0"/>
              <a:pPr/>
              <a:t>‹#›</a:t>
            </a:fld>
            <a:endParaRPr lang="en-US" dirty="0"/>
          </a:p>
        </p:txBody>
      </p:sp>
    </p:spTree>
    <p:extLst>
      <p:ext uri="{BB962C8B-B14F-4D97-AF65-F5344CB8AC3E}">
        <p14:creationId xmlns:p14="http://schemas.microsoft.com/office/powerpoint/2010/main" val="8263447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837200-D38E-46F1-910F-63C0BD2222BC}" type="slidenum">
              <a:rPr lang="en-US" smtClean="0"/>
              <a:pPr/>
              <a:t>1</a:t>
            </a:fld>
            <a:endParaRPr lang="en-US" dirty="0"/>
          </a:p>
        </p:txBody>
      </p:sp>
      <p:sp>
        <p:nvSpPr>
          <p:cNvPr id="5" name="Footer Placeholder 4">
            <a:extLst>
              <a:ext uri="{FF2B5EF4-FFF2-40B4-BE49-F238E27FC236}">
                <a16:creationId xmlns:a16="http://schemas.microsoft.com/office/drawing/2014/main" id="{B970947B-26B1-4B35-AABB-BC1868648803}"/>
              </a:ext>
            </a:extLst>
          </p:cNvPr>
          <p:cNvSpPr>
            <a:spLocks noGrp="1"/>
          </p:cNvSpPr>
          <p:nvPr>
            <p:ph type="ftr" sz="quarter" idx="11"/>
          </p:nvPr>
        </p:nvSpPr>
        <p:spPr/>
        <p:txBody>
          <a:bodyPr/>
          <a:lstStyle/>
          <a:p>
            <a:r>
              <a:rPr lang="en-US"/>
              <a:t>CUA Coaching 2017</a:t>
            </a:r>
            <a:endParaRPr lang="en-US" dirty="0"/>
          </a:p>
        </p:txBody>
      </p:sp>
    </p:spTree>
    <p:extLst>
      <p:ext uri="{BB962C8B-B14F-4D97-AF65-F5344CB8AC3E}">
        <p14:creationId xmlns:p14="http://schemas.microsoft.com/office/powerpoint/2010/main" val="3201284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837200-D38E-46F1-910F-63C0BD2222BC}" type="slidenum">
              <a:rPr lang="en-US" smtClean="0"/>
              <a:pPr/>
              <a:t>15</a:t>
            </a:fld>
            <a:endParaRPr lang="en-US" dirty="0"/>
          </a:p>
        </p:txBody>
      </p:sp>
      <p:sp>
        <p:nvSpPr>
          <p:cNvPr id="5" name="Footer Placeholder 4">
            <a:extLst>
              <a:ext uri="{FF2B5EF4-FFF2-40B4-BE49-F238E27FC236}">
                <a16:creationId xmlns:a16="http://schemas.microsoft.com/office/drawing/2014/main" id="{4B322042-E96E-47DA-94FA-A6E00AC04387}"/>
              </a:ext>
            </a:extLst>
          </p:cNvPr>
          <p:cNvSpPr>
            <a:spLocks noGrp="1"/>
          </p:cNvSpPr>
          <p:nvPr>
            <p:ph type="ftr" sz="quarter" idx="11"/>
          </p:nvPr>
        </p:nvSpPr>
        <p:spPr/>
        <p:txBody>
          <a:bodyPr/>
          <a:lstStyle/>
          <a:p>
            <a:r>
              <a:rPr lang="en-US"/>
              <a:t>CUA Coaching 2017</a:t>
            </a:r>
            <a:endParaRPr lang="en-US" dirty="0"/>
          </a:p>
        </p:txBody>
      </p:sp>
    </p:spTree>
    <p:extLst>
      <p:ext uri="{BB962C8B-B14F-4D97-AF65-F5344CB8AC3E}">
        <p14:creationId xmlns:p14="http://schemas.microsoft.com/office/powerpoint/2010/main" val="2927052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837200-D38E-46F1-910F-63C0BD2222BC}" type="slidenum">
              <a:rPr lang="en-US" smtClean="0"/>
              <a:pPr/>
              <a:t>16</a:t>
            </a:fld>
            <a:endParaRPr lang="en-US" dirty="0"/>
          </a:p>
        </p:txBody>
      </p:sp>
      <p:sp>
        <p:nvSpPr>
          <p:cNvPr id="5" name="Footer Placeholder 4">
            <a:extLst>
              <a:ext uri="{FF2B5EF4-FFF2-40B4-BE49-F238E27FC236}">
                <a16:creationId xmlns:a16="http://schemas.microsoft.com/office/drawing/2014/main" id="{1F08F0C6-90B0-4FA0-8043-32539379EFB6}"/>
              </a:ext>
            </a:extLst>
          </p:cNvPr>
          <p:cNvSpPr>
            <a:spLocks noGrp="1"/>
          </p:cNvSpPr>
          <p:nvPr>
            <p:ph type="ftr" sz="quarter" idx="11"/>
          </p:nvPr>
        </p:nvSpPr>
        <p:spPr/>
        <p:txBody>
          <a:bodyPr/>
          <a:lstStyle/>
          <a:p>
            <a:r>
              <a:rPr lang="en-US"/>
              <a:t>CUA Coaching 2017</a:t>
            </a:r>
            <a:endParaRPr lang="en-US" dirty="0"/>
          </a:p>
        </p:txBody>
      </p:sp>
    </p:spTree>
    <p:extLst>
      <p:ext uri="{BB962C8B-B14F-4D97-AF65-F5344CB8AC3E}">
        <p14:creationId xmlns:p14="http://schemas.microsoft.com/office/powerpoint/2010/main" val="3046969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49D508-DD45-4EBD-B3B4-7A88D5A6262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1936CB2-5984-41C0-8D94-3E8573D478CD}" type="datetimeFigureOut">
              <a:rPr lang="en-US" smtClean="0"/>
              <a:pPr/>
              <a:t>10/11/2017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3B49D508-DD45-4EBD-B3B4-7A88D5A6262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936CB2-5984-41C0-8D94-3E8573D478CD}" type="datetimeFigureOut">
              <a:rPr lang="en-US" smtClean="0"/>
              <a:pPr/>
              <a:t>10/11/2017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B49D508-DD45-4EBD-B3B4-7A88D5A6262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leanin.org/education/negotiation-pays-negotiat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leanin.org/education/what-works-for-women-at-work-part-1-prove-it-agai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leanin.org/education/creating-a-level-playing-field/" TargetMode="External"/><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leanin.org/campu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mailto:CUACoaching@cuacoaching.co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fontScale="90000"/>
          </a:bodyPr>
          <a:lstStyle/>
          <a:p>
            <a:r>
              <a:rPr lang="en-US" sz="6600" b="1" dirty="0">
                <a:solidFill>
                  <a:schemeClr val="accent6">
                    <a:lumMod val="10000"/>
                  </a:schemeClr>
                </a:solidFill>
                <a:latin typeface="Bradley Hand ITC" pitchFamily="66" charset="0"/>
              </a:rPr>
              <a:t>Career Planning and Development</a:t>
            </a:r>
          </a:p>
        </p:txBody>
      </p:sp>
      <p:sp>
        <p:nvSpPr>
          <p:cNvPr id="3" name="Subtitle 2"/>
          <p:cNvSpPr>
            <a:spLocks noGrp="1"/>
          </p:cNvSpPr>
          <p:nvPr>
            <p:ph type="subTitle" idx="1"/>
          </p:nvPr>
        </p:nvSpPr>
        <p:spPr>
          <a:xfrm>
            <a:off x="1371600" y="3124200"/>
            <a:ext cx="6400800" cy="2895600"/>
          </a:xfrm>
        </p:spPr>
        <p:txBody>
          <a:bodyPr>
            <a:normAutofit lnSpcReduction="10000"/>
          </a:bodyPr>
          <a:lstStyle/>
          <a:p>
            <a:endParaRPr lang="en-US" sz="4800" b="1" dirty="0">
              <a:solidFill>
                <a:schemeClr val="accent6">
                  <a:lumMod val="10000"/>
                </a:schemeClr>
              </a:solidFill>
              <a:latin typeface="Bradley Hand ITC" pitchFamily="66" charset="0"/>
            </a:endParaRPr>
          </a:p>
          <a:p>
            <a:r>
              <a:rPr lang="en-US" sz="4800" b="1" dirty="0">
                <a:solidFill>
                  <a:schemeClr val="accent6">
                    <a:lumMod val="10000"/>
                  </a:schemeClr>
                </a:solidFill>
                <a:latin typeface="Bradley Hand ITC" pitchFamily="66" charset="0"/>
              </a:rPr>
              <a:t>For Volunteers and others who are ready to move on</a:t>
            </a:r>
          </a:p>
          <a:p>
            <a:endParaRPr lang="en-US" sz="4800" b="1" dirty="0">
              <a:solidFill>
                <a:schemeClr val="accent6">
                  <a:lumMod val="10000"/>
                </a:schemeClr>
              </a:solidFill>
              <a:latin typeface="Bradley Hand ITC" pitchFamily="66" charset="0"/>
            </a:endParaRPr>
          </a:p>
        </p:txBody>
      </p:sp>
    </p:spTree>
    <p:extLst>
      <p:ext uri="{BB962C8B-B14F-4D97-AF65-F5344CB8AC3E}">
        <p14:creationId xmlns:p14="http://schemas.microsoft.com/office/powerpoint/2010/main" val="3783783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C0641-47AB-415B-9C82-2E0E38DAB210}"/>
              </a:ext>
            </a:extLst>
          </p:cNvPr>
          <p:cNvSpPr>
            <a:spLocks noGrp="1"/>
          </p:cNvSpPr>
          <p:nvPr>
            <p:ph type="title"/>
          </p:nvPr>
        </p:nvSpPr>
        <p:spPr/>
        <p:txBody>
          <a:bodyPr/>
          <a:lstStyle/>
          <a:p>
            <a:r>
              <a:rPr lang="en-US" dirty="0"/>
              <a:t>Negotiation</a:t>
            </a:r>
          </a:p>
        </p:txBody>
      </p:sp>
      <p:sp>
        <p:nvSpPr>
          <p:cNvPr id="3" name="Content Placeholder 2">
            <a:extLst>
              <a:ext uri="{FF2B5EF4-FFF2-40B4-BE49-F238E27FC236}">
                <a16:creationId xmlns:a16="http://schemas.microsoft.com/office/drawing/2014/main" id="{FF9DAC48-D336-401B-940F-2F86B66C1A74}"/>
              </a:ext>
            </a:extLst>
          </p:cNvPr>
          <p:cNvSpPr>
            <a:spLocks noGrp="1"/>
          </p:cNvSpPr>
          <p:nvPr>
            <p:ph idx="1"/>
          </p:nvPr>
        </p:nvSpPr>
        <p:spPr>
          <a:xfrm>
            <a:off x="462116" y="1847088"/>
            <a:ext cx="8229600" cy="4800600"/>
          </a:xfrm>
        </p:spPr>
        <p:txBody>
          <a:bodyPr>
            <a:normAutofit/>
          </a:bodyPr>
          <a:lstStyle/>
          <a:p>
            <a:r>
              <a:rPr lang="en-US" sz="2800" dirty="0"/>
              <a:t>An important tool in creating a position that fits your needs </a:t>
            </a:r>
          </a:p>
          <a:p>
            <a:r>
              <a:rPr lang="en-US" sz="2800" dirty="0"/>
              <a:t>May include salary negotiation</a:t>
            </a:r>
          </a:p>
          <a:p>
            <a:r>
              <a:rPr lang="en-US" sz="2800" dirty="0"/>
              <a:t>May also include flex-time, structure of position, job sharing</a:t>
            </a:r>
          </a:p>
          <a:p>
            <a:r>
              <a:rPr lang="en-US" sz="2800" dirty="0"/>
              <a:t>Benefits and time off</a:t>
            </a:r>
          </a:p>
          <a:p>
            <a:r>
              <a:rPr lang="en-US" sz="2800" dirty="0"/>
              <a:t>Co-sharing positions or departments</a:t>
            </a:r>
          </a:p>
          <a:p>
            <a:r>
              <a:rPr lang="en-US" sz="2800" dirty="0">
                <a:hlinkClick r:id="rId2"/>
              </a:rPr>
              <a:t>https://leanin.org/education/negotiation-pays-negotiate/</a:t>
            </a:r>
            <a:r>
              <a:rPr lang="en-US" sz="2800" dirty="0"/>
              <a:t> </a:t>
            </a:r>
          </a:p>
          <a:p>
            <a:endParaRPr lang="en-US" dirty="0"/>
          </a:p>
        </p:txBody>
      </p:sp>
    </p:spTree>
    <p:extLst>
      <p:ext uri="{BB962C8B-B14F-4D97-AF65-F5344CB8AC3E}">
        <p14:creationId xmlns:p14="http://schemas.microsoft.com/office/powerpoint/2010/main" val="4225319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194" y="685800"/>
            <a:ext cx="8229600" cy="3066288"/>
          </a:xfrm>
        </p:spPr>
        <p:txBody>
          <a:bodyPr>
            <a:normAutofit fontScale="90000"/>
          </a:bodyPr>
          <a:lstStyle/>
          <a:p>
            <a:br>
              <a:rPr lang="en-US" dirty="0">
                <a:solidFill>
                  <a:srgbClr val="08245C"/>
                </a:solidFill>
              </a:rPr>
            </a:br>
            <a:br>
              <a:rPr lang="en-US" dirty="0">
                <a:solidFill>
                  <a:srgbClr val="08245C"/>
                </a:solidFill>
              </a:rPr>
            </a:br>
            <a:br>
              <a:rPr lang="en-US" dirty="0">
                <a:solidFill>
                  <a:srgbClr val="08245C"/>
                </a:solidFill>
              </a:rPr>
            </a:br>
            <a:r>
              <a:rPr lang="en-US" sz="6000" dirty="0">
                <a:solidFill>
                  <a:srgbClr val="08245C"/>
                </a:solidFill>
              </a:rPr>
              <a:t>Sponsorship</a:t>
            </a:r>
            <a:r>
              <a:rPr lang="en-US" dirty="0">
                <a:solidFill>
                  <a:srgbClr val="08245C"/>
                </a:solidFill>
              </a:rPr>
              <a:t> – Someone formally recommending you for a project or job </a:t>
            </a:r>
            <a:br>
              <a:rPr lang="en-US" dirty="0">
                <a:solidFill>
                  <a:srgbClr val="08245C"/>
                </a:solidFill>
              </a:rPr>
            </a:br>
            <a:endParaRPr lang="en-US" dirty="0"/>
          </a:p>
        </p:txBody>
      </p:sp>
      <p:sp>
        <p:nvSpPr>
          <p:cNvPr id="3" name="Content Placeholder 2"/>
          <p:cNvSpPr>
            <a:spLocks noGrp="1"/>
          </p:cNvSpPr>
          <p:nvPr>
            <p:ph idx="1"/>
          </p:nvPr>
        </p:nvSpPr>
        <p:spPr>
          <a:xfrm>
            <a:off x="516194" y="3276600"/>
            <a:ext cx="8229600" cy="4389120"/>
          </a:xfrm>
        </p:spPr>
        <p:txBody>
          <a:bodyPr/>
          <a:lstStyle/>
          <a:p>
            <a:r>
              <a:rPr lang="en-US" sz="2800" dirty="0">
                <a:solidFill>
                  <a:srgbClr val="08245C"/>
                </a:solidFill>
              </a:rPr>
              <a:t>Exposure – Informally, someone helping to raise your visibility or providing an introduction </a:t>
            </a:r>
          </a:p>
          <a:p>
            <a:r>
              <a:rPr lang="en-US" sz="2800" dirty="0">
                <a:solidFill>
                  <a:srgbClr val="08245C"/>
                </a:solidFill>
              </a:rPr>
              <a:t>Protection – Making sure others in your organization don’t limit or harm </a:t>
            </a:r>
            <a:r>
              <a:rPr lang="en-US" sz="2800" dirty="0"/>
              <a:t>you </a:t>
            </a:r>
          </a:p>
          <a:p>
            <a:r>
              <a:rPr lang="en-US" sz="2800" dirty="0">
                <a:solidFill>
                  <a:srgbClr val="08245C"/>
                </a:solidFill>
              </a:rPr>
              <a:t>Coaching – Providing advice, a consultation and/or a strategy to help you overcome obstacles </a:t>
            </a:r>
          </a:p>
          <a:p>
            <a:endParaRPr lang="en-US" dirty="0"/>
          </a:p>
        </p:txBody>
      </p:sp>
    </p:spTree>
    <p:extLst>
      <p:ext uri="{BB962C8B-B14F-4D97-AF65-F5344CB8AC3E}">
        <p14:creationId xmlns:p14="http://schemas.microsoft.com/office/powerpoint/2010/main" val="2752730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38200"/>
            <a:ext cx="7772400" cy="1470025"/>
          </a:xfrm>
        </p:spPr>
        <p:txBody>
          <a:bodyPr>
            <a:noAutofit/>
          </a:bodyPr>
          <a:lstStyle/>
          <a:p>
            <a:r>
              <a:rPr lang="en-US" sz="5400" b="1" dirty="0">
                <a:solidFill>
                  <a:schemeClr val="accent6">
                    <a:lumMod val="10000"/>
                  </a:schemeClr>
                </a:solidFill>
                <a:latin typeface="Bradley Hand ITC" pitchFamily="66" charset="0"/>
              </a:rPr>
              <a:t>The Michael Bennett Networking Story</a:t>
            </a:r>
            <a:endParaRPr lang="en-US" sz="5400" dirty="0">
              <a:solidFill>
                <a:schemeClr val="accent6">
                  <a:lumMod val="10000"/>
                </a:schemeClr>
              </a:solidFill>
            </a:endParaRPr>
          </a:p>
        </p:txBody>
      </p:sp>
      <p:sp>
        <p:nvSpPr>
          <p:cNvPr id="3" name="Subtitle 2"/>
          <p:cNvSpPr>
            <a:spLocks noGrp="1"/>
          </p:cNvSpPr>
          <p:nvPr>
            <p:ph type="subTitle" idx="1"/>
          </p:nvPr>
        </p:nvSpPr>
        <p:spPr>
          <a:xfrm>
            <a:off x="1752600" y="2590800"/>
            <a:ext cx="6400800" cy="3733800"/>
          </a:xfrm>
        </p:spPr>
        <p:txBody>
          <a:bodyPr>
            <a:normAutofit fontScale="85000" lnSpcReduction="20000"/>
          </a:bodyPr>
          <a:lstStyle/>
          <a:p>
            <a:r>
              <a:rPr lang="en-US" sz="4400" b="1" dirty="0">
                <a:solidFill>
                  <a:schemeClr val="accent6">
                    <a:lumMod val="10000"/>
                  </a:schemeClr>
                </a:solidFill>
                <a:latin typeface="Bradley Hand ITC" pitchFamily="66" charset="0"/>
              </a:rPr>
              <a:t>He decided to go to work for billionaire Philip Anschutz.  Then, when the Brewery owner became Mayor, he went to work for him.  Then he became Superintendant of Denver Public Schools.  Then, he became a Senator.</a:t>
            </a:r>
          </a:p>
        </p:txBody>
      </p:sp>
    </p:spTree>
    <p:extLst>
      <p:ext uri="{BB962C8B-B14F-4D97-AF65-F5344CB8AC3E}">
        <p14:creationId xmlns:p14="http://schemas.microsoft.com/office/powerpoint/2010/main" val="3761815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6A81A-C5F8-4263-B3F3-75B0949FA1CB}"/>
              </a:ext>
            </a:extLst>
          </p:cNvPr>
          <p:cNvSpPr>
            <a:spLocks noGrp="1"/>
          </p:cNvSpPr>
          <p:nvPr>
            <p:ph type="title"/>
          </p:nvPr>
        </p:nvSpPr>
        <p:spPr>
          <a:xfrm>
            <a:off x="457200" y="990600"/>
            <a:ext cx="8229600" cy="1143000"/>
          </a:xfrm>
        </p:spPr>
        <p:txBody>
          <a:bodyPr>
            <a:normAutofit fontScale="90000"/>
          </a:bodyPr>
          <a:lstStyle/>
          <a:p>
            <a:r>
              <a:rPr lang="en-US" dirty="0"/>
              <a:t>Myths about Career Development for Women</a:t>
            </a:r>
          </a:p>
        </p:txBody>
      </p:sp>
      <p:sp>
        <p:nvSpPr>
          <p:cNvPr id="3" name="Content Placeholder 2">
            <a:extLst>
              <a:ext uri="{FF2B5EF4-FFF2-40B4-BE49-F238E27FC236}">
                <a16:creationId xmlns:a16="http://schemas.microsoft.com/office/drawing/2014/main" id="{2BA4B0C8-C585-4BA1-B3D1-47FF91CF48FA}"/>
              </a:ext>
            </a:extLst>
          </p:cNvPr>
          <p:cNvSpPr>
            <a:spLocks noGrp="1"/>
          </p:cNvSpPr>
          <p:nvPr>
            <p:ph idx="1"/>
          </p:nvPr>
        </p:nvSpPr>
        <p:spPr>
          <a:xfrm>
            <a:off x="457200" y="2468880"/>
            <a:ext cx="8229600" cy="4389120"/>
          </a:xfrm>
        </p:spPr>
        <p:txBody>
          <a:bodyPr/>
          <a:lstStyle/>
          <a:p>
            <a:r>
              <a:rPr lang="en-US" sz="3000" dirty="0"/>
              <a:t>There is no more bias against women in the workplace! </a:t>
            </a:r>
          </a:p>
          <a:p>
            <a:r>
              <a:rPr lang="en-US" sz="3000" dirty="0"/>
              <a:t>We support each other and hold each other to the same standards to which we hold men. </a:t>
            </a:r>
          </a:p>
          <a:p>
            <a:r>
              <a:rPr lang="en-US" sz="3000" dirty="0"/>
              <a:t>The Magic Wand career path works for everyone.</a:t>
            </a:r>
          </a:p>
          <a:p>
            <a:r>
              <a:rPr lang="en-US" sz="3000" dirty="0"/>
              <a:t>Staying in one position for a long time means that you “deserve” a promotion. </a:t>
            </a:r>
          </a:p>
          <a:p>
            <a:endParaRPr lang="en-US" dirty="0"/>
          </a:p>
        </p:txBody>
      </p:sp>
    </p:spTree>
    <p:extLst>
      <p:ext uri="{BB962C8B-B14F-4D97-AF65-F5344CB8AC3E}">
        <p14:creationId xmlns:p14="http://schemas.microsoft.com/office/powerpoint/2010/main" val="2711695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43F17-CA0E-462B-87B8-23F5A219C85E}"/>
              </a:ext>
            </a:extLst>
          </p:cNvPr>
          <p:cNvSpPr>
            <a:spLocks noGrp="1"/>
          </p:cNvSpPr>
          <p:nvPr>
            <p:ph type="title"/>
          </p:nvPr>
        </p:nvSpPr>
        <p:spPr/>
        <p:txBody>
          <a:bodyPr/>
          <a:lstStyle/>
          <a:p>
            <a:r>
              <a:rPr lang="en-US" dirty="0"/>
              <a:t>Lean In</a:t>
            </a:r>
          </a:p>
        </p:txBody>
      </p:sp>
      <p:sp>
        <p:nvSpPr>
          <p:cNvPr id="3" name="Content Placeholder 2">
            <a:extLst>
              <a:ext uri="{FF2B5EF4-FFF2-40B4-BE49-F238E27FC236}">
                <a16:creationId xmlns:a16="http://schemas.microsoft.com/office/drawing/2014/main" id="{304ECFD4-1CCA-4C2F-845F-312C4FD732D6}"/>
              </a:ext>
            </a:extLst>
          </p:cNvPr>
          <p:cNvSpPr>
            <a:spLocks noGrp="1"/>
          </p:cNvSpPr>
          <p:nvPr>
            <p:ph idx="1"/>
          </p:nvPr>
        </p:nvSpPr>
        <p:spPr/>
        <p:txBody>
          <a:bodyPr/>
          <a:lstStyle/>
          <a:p>
            <a:r>
              <a:rPr lang="en-US" dirty="0">
                <a:hlinkClick r:id="rId2"/>
              </a:rPr>
              <a:t>https://leanin.org/education/what-works-for-women-at-work-part-1-prove-it-again/</a:t>
            </a:r>
            <a:endParaRPr lang="en-US" dirty="0"/>
          </a:p>
          <a:p>
            <a:endParaRPr lang="en-US" dirty="0"/>
          </a:p>
          <a:p>
            <a:r>
              <a:rPr lang="en-US" dirty="0"/>
              <a:t>Conversation at tables about examples of  when you have seen or experienced these patterns at work. </a:t>
            </a:r>
          </a:p>
        </p:txBody>
      </p:sp>
    </p:spTree>
    <p:extLst>
      <p:ext uri="{BB962C8B-B14F-4D97-AF65-F5344CB8AC3E}">
        <p14:creationId xmlns:p14="http://schemas.microsoft.com/office/powerpoint/2010/main" val="2278570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106"/>
            <a:ext cx="8229600" cy="1143000"/>
          </a:xfrm>
        </p:spPr>
        <p:txBody>
          <a:bodyPr>
            <a:normAutofit fontScale="90000"/>
          </a:bodyPr>
          <a:lstStyle/>
          <a:p>
            <a:r>
              <a:rPr lang="en-US" b="1" dirty="0">
                <a:solidFill>
                  <a:schemeClr val="accent6">
                    <a:lumMod val="10000"/>
                  </a:schemeClr>
                </a:solidFill>
                <a:latin typeface="Bradley Hand ITC" pitchFamily="66" charset="0"/>
              </a:rPr>
              <a:t>The Guys’ Guide to “Networking”</a:t>
            </a:r>
            <a:endParaRPr lang="en-US" b="1" dirty="0">
              <a:solidFill>
                <a:schemeClr val="accent6">
                  <a:lumMod val="10000"/>
                </a:schemeClr>
              </a:solidFill>
            </a:endParaRPr>
          </a:p>
        </p:txBody>
      </p:sp>
      <p:sp>
        <p:nvSpPr>
          <p:cNvPr id="3" name="Content Placeholder 2"/>
          <p:cNvSpPr>
            <a:spLocks noGrp="1"/>
          </p:cNvSpPr>
          <p:nvPr>
            <p:ph idx="1"/>
          </p:nvPr>
        </p:nvSpPr>
        <p:spPr>
          <a:xfrm>
            <a:off x="489155" y="2468880"/>
            <a:ext cx="8229600" cy="4389120"/>
          </a:xfrm>
        </p:spPr>
        <p:txBody>
          <a:bodyPr/>
          <a:lstStyle/>
          <a:p>
            <a:r>
              <a:rPr lang="en-US" sz="3200" b="1" dirty="0">
                <a:latin typeface="Bradley Hand ITC" pitchFamily="66" charset="0"/>
              </a:rPr>
              <a:t>Going to the same colleges/universities</a:t>
            </a:r>
          </a:p>
          <a:p>
            <a:r>
              <a:rPr lang="en-US" sz="3200" b="1" dirty="0">
                <a:latin typeface="Bradley Hand ITC" pitchFamily="66" charset="0"/>
              </a:rPr>
              <a:t>Calling contacts to ask for help </a:t>
            </a:r>
          </a:p>
          <a:p>
            <a:r>
              <a:rPr lang="en-US" sz="3200" b="1" dirty="0">
                <a:latin typeface="Bradley Hand ITC" pitchFamily="66" charset="0"/>
              </a:rPr>
              <a:t>Frequently making good choices</a:t>
            </a:r>
          </a:p>
          <a:p>
            <a:r>
              <a:rPr lang="en-US" sz="3200" b="1" dirty="0">
                <a:latin typeface="Bradley Hand ITC" pitchFamily="66" charset="0"/>
              </a:rPr>
              <a:t>Asking for help with career decisions</a:t>
            </a:r>
          </a:p>
          <a:p>
            <a:r>
              <a:rPr lang="en-US" sz="3200" b="1" dirty="0">
                <a:latin typeface="Bradley Hand ITC" pitchFamily="66" charset="0"/>
              </a:rPr>
              <a:t>Remaining close to values</a:t>
            </a:r>
          </a:p>
          <a:p>
            <a:r>
              <a:rPr lang="en-US" sz="3200" b="1" dirty="0">
                <a:latin typeface="Bradley Hand ITC" pitchFamily="66" charset="0"/>
              </a:rPr>
              <a:t>Expanding the network based on future goals</a:t>
            </a:r>
          </a:p>
          <a:p>
            <a:pPr lvl="1"/>
            <a:endParaRPr lang="en-US" dirty="0">
              <a:solidFill>
                <a:schemeClr val="bg1"/>
              </a:solidFill>
            </a:endParaRPr>
          </a:p>
          <a:p>
            <a:pPr>
              <a:buNone/>
            </a:pPr>
            <a:endParaRPr lang="en-US" dirty="0">
              <a:solidFill>
                <a:schemeClr val="bg1"/>
              </a:solidFill>
            </a:endParaRPr>
          </a:p>
        </p:txBody>
      </p:sp>
    </p:spTree>
    <p:extLst>
      <p:ext uri="{BB962C8B-B14F-4D97-AF65-F5344CB8AC3E}">
        <p14:creationId xmlns:p14="http://schemas.microsoft.com/office/powerpoint/2010/main" val="49594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609600"/>
            <a:ext cx="4572000" cy="6801862"/>
          </a:xfrm>
          <a:prstGeom prst="rect">
            <a:avLst/>
          </a:prstGeom>
        </p:spPr>
        <p:txBody>
          <a:bodyPr>
            <a:spAutoFit/>
          </a:bodyPr>
          <a:lstStyle/>
          <a:p>
            <a:r>
              <a:rPr lang="en-US" sz="4000" b="1" dirty="0">
                <a:solidFill>
                  <a:schemeClr val="accent6">
                    <a:lumMod val="10000"/>
                  </a:schemeClr>
                </a:solidFill>
                <a:latin typeface="Bradley Hand ITC" pitchFamily="66" charset="0"/>
              </a:rPr>
              <a:t>"The number one mistake that women make in networking is to take the same approach to networking that we do to finding girlfriends" </a:t>
            </a:r>
          </a:p>
          <a:p>
            <a:r>
              <a:rPr lang="en-US" sz="3200" b="1" dirty="0">
                <a:solidFill>
                  <a:schemeClr val="accent6">
                    <a:lumMod val="10000"/>
                  </a:schemeClr>
                </a:solidFill>
                <a:latin typeface="Bradley Hand ITC" pitchFamily="66" charset="0"/>
              </a:rPr>
              <a:t>Vanessa George</a:t>
            </a:r>
            <a:br>
              <a:rPr lang="en-US" sz="4000" dirty="0">
                <a:solidFill>
                  <a:srgbClr val="08245C"/>
                </a:solidFill>
              </a:rPr>
            </a:br>
            <a:br>
              <a:rPr lang="en-US" dirty="0">
                <a:solidFill>
                  <a:srgbClr val="08245C"/>
                </a:solidFill>
              </a:rPr>
            </a:br>
            <a:endParaRPr lang="en-US" dirty="0">
              <a:solidFill>
                <a:srgbClr val="08245C"/>
              </a:solidFill>
            </a:endParaRPr>
          </a:p>
        </p:txBody>
      </p:sp>
    </p:spTree>
    <p:extLst>
      <p:ext uri="{BB962C8B-B14F-4D97-AF65-F5344CB8AC3E}">
        <p14:creationId xmlns:p14="http://schemas.microsoft.com/office/powerpoint/2010/main" val="4192000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800" b="1" dirty="0">
                <a:solidFill>
                  <a:schemeClr val="accent6">
                    <a:lumMod val="10000"/>
                  </a:schemeClr>
                </a:solidFill>
                <a:latin typeface="Bradley Hand ITC" pitchFamily="66" charset="0"/>
              </a:rPr>
              <a:t>1970s</a:t>
            </a:r>
          </a:p>
        </p:txBody>
      </p:sp>
      <p:pic>
        <p:nvPicPr>
          <p:cNvPr id="10" name="Content Placeholder 9" descr="barbie-pan-am-stewardess-reproduction.jpg"/>
          <p:cNvPicPr>
            <a:picLocks noGrp="1" noChangeAspect="1"/>
          </p:cNvPicPr>
          <p:nvPr>
            <p:ph idx="1"/>
          </p:nvPr>
        </p:nvPicPr>
        <p:blipFill>
          <a:blip r:embed="rId2" cstate="print"/>
          <a:stretch>
            <a:fillRect/>
          </a:stretch>
        </p:blipFill>
        <p:spPr>
          <a:xfrm>
            <a:off x="4702175" y="1770856"/>
            <a:ext cx="2857500" cy="2857500"/>
          </a:xfrm>
        </p:spPr>
      </p:pic>
      <p:sp>
        <p:nvSpPr>
          <p:cNvPr id="9" name="Text Placeholder 8"/>
          <p:cNvSpPr>
            <a:spLocks noGrp="1"/>
          </p:cNvSpPr>
          <p:nvPr>
            <p:ph type="body" sz="half" idx="2"/>
          </p:nvPr>
        </p:nvSpPr>
        <p:spPr>
          <a:xfrm>
            <a:off x="685800" y="1972419"/>
            <a:ext cx="3276600" cy="4691063"/>
          </a:xfrm>
        </p:spPr>
        <p:txBody>
          <a:bodyPr>
            <a:normAutofit/>
          </a:bodyPr>
          <a:lstStyle/>
          <a:p>
            <a:r>
              <a:rPr lang="en-US" sz="3200" b="1" dirty="0">
                <a:solidFill>
                  <a:schemeClr val="accent6">
                    <a:lumMod val="10000"/>
                  </a:schemeClr>
                </a:solidFill>
                <a:latin typeface="Bradley Hand ITC" pitchFamily="66" charset="0"/>
              </a:rPr>
              <a:t>Career options for women were limited. For those who  went into the work force, many positions required autonomy. </a:t>
            </a:r>
          </a:p>
        </p:txBody>
      </p:sp>
    </p:spTree>
    <p:extLst>
      <p:ext uri="{BB962C8B-B14F-4D97-AF65-F5344CB8AC3E}">
        <p14:creationId xmlns:p14="http://schemas.microsoft.com/office/powerpoint/2010/main" val="1863931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3352800" cy="3048000"/>
          </a:xfrm>
        </p:spPr>
        <p:txBody>
          <a:bodyPr>
            <a:noAutofit/>
          </a:bodyPr>
          <a:lstStyle/>
          <a:p>
            <a:br>
              <a:rPr lang="en-US" sz="5400" dirty="0">
                <a:solidFill>
                  <a:schemeClr val="accent6">
                    <a:lumMod val="10000"/>
                  </a:schemeClr>
                </a:solidFill>
                <a:latin typeface="Bradley Hand ITC" pitchFamily="66" charset="0"/>
              </a:rPr>
            </a:br>
            <a:br>
              <a:rPr lang="en-US" sz="5400" dirty="0">
                <a:solidFill>
                  <a:schemeClr val="accent6">
                    <a:lumMod val="10000"/>
                  </a:schemeClr>
                </a:solidFill>
                <a:latin typeface="Bradley Hand ITC" pitchFamily="66" charset="0"/>
              </a:rPr>
            </a:br>
            <a:br>
              <a:rPr lang="en-US" sz="5400" b="1" dirty="0">
                <a:solidFill>
                  <a:schemeClr val="accent6">
                    <a:lumMod val="10000"/>
                  </a:schemeClr>
                </a:solidFill>
                <a:latin typeface="Bradley Hand ITC" pitchFamily="66" charset="0"/>
              </a:rPr>
            </a:br>
            <a:r>
              <a:rPr lang="en-US" sz="5400" b="1" dirty="0">
                <a:solidFill>
                  <a:schemeClr val="accent6">
                    <a:lumMod val="10000"/>
                  </a:schemeClr>
                </a:solidFill>
                <a:latin typeface="Bradley Hand ITC" pitchFamily="66" charset="0"/>
              </a:rPr>
              <a:t>1980s Wonder Woman</a:t>
            </a:r>
          </a:p>
        </p:txBody>
      </p:sp>
      <p:pic>
        <p:nvPicPr>
          <p:cNvPr id="5" name="Content Placeholder 4" descr="wonder_woman_lynda_carter_16od0gf-16od0gj.jpg"/>
          <p:cNvPicPr>
            <a:picLocks noGrp="1" noChangeAspect="1"/>
          </p:cNvPicPr>
          <p:nvPr>
            <p:ph idx="1"/>
          </p:nvPr>
        </p:nvPicPr>
        <p:blipFill>
          <a:blip r:embed="rId2" cstate="print"/>
          <a:stretch>
            <a:fillRect/>
          </a:stretch>
        </p:blipFill>
        <p:spPr>
          <a:xfrm>
            <a:off x="4485005" y="1137634"/>
            <a:ext cx="3291840" cy="4123944"/>
          </a:xfrm>
        </p:spPr>
      </p:pic>
      <p:sp>
        <p:nvSpPr>
          <p:cNvPr id="4" name="Text Placeholder 3"/>
          <p:cNvSpPr>
            <a:spLocks noGrp="1"/>
          </p:cNvSpPr>
          <p:nvPr>
            <p:ph type="body" sz="half" idx="2"/>
          </p:nvPr>
        </p:nvSpPr>
        <p:spPr>
          <a:xfrm>
            <a:off x="609600" y="3657601"/>
            <a:ext cx="3008313" cy="3200400"/>
          </a:xfrm>
        </p:spPr>
        <p:txBody>
          <a:bodyPr>
            <a:normAutofit/>
          </a:bodyPr>
          <a:lstStyle/>
          <a:p>
            <a:r>
              <a:rPr lang="en-US" sz="4400" b="1" dirty="0">
                <a:solidFill>
                  <a:schemeClr val="accent6">
                    <a:lumMod val="10000"/>
                  </a:schemeClr>
                </a:solidFill>
                <a:latin typeface="Bradley Hand ITC" pitchFamily="66" charset="0"/>
              </a:rPr>
              <a:t>Soon, women were expected to do it all. </a:t>
            </a:r>
          </a:p>
        </p:txBody>
      </p:sp>
    </p:spTree>
    <p:extLst>
      <p:ext uri="{BB962C8B-B14F-4D97-AF65-F5344CB8AC3E}">
        <p14:creationId xmlns:p14="http://schemas.microsoft.com/office/powerpoint/2010/main" val="3793530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6">
                    <a:lumMod val="10000"/>
                  </a:schemeClr>
                </a:solidFill>
                <a:latin typeface="Bradley Hand ITC" pitchFamily="66" charset="0"/>
              </a:rPr>
              <a:t>Women Learned</a:t>
            </a:r>
          </a:p>
        </p:txBody>
      </p:sp>
      <p:sp>
        <p:nvSpPr>
          <p:cNvPr id="3" name="Content Placeholder 2"/>
          <p:cNvSpPr>
            <a:spLocks noGrp="1"/>
          </p:cNvSpPr>
          <p:nvPr>
            <p:ph idx="1"/>
          </p:nvPr>
        </p:nvSpPr>
        <p:spPr/>
        <p:txBody>
          <a:bodyPr>
            <a:normAutofit lnSpcReduction="10000"/>
          </a:bodyPr>
          <a:lstStyle/>
          <a:p>
            <a:r>
              <a:rPr lang="en-US" sz="4000" b="1" dirty="0">
                <a:solidFill>
                  <a:schemeClr val="accent6">
                    <a:lumMod val="10000"/>
                  </a:schemeClr>
                </a:solidFill>
                <a:latin typeface="Bradley Hand ITC" pitchFamily="66" charset="0"/>
              </a:rPr>
              <a:t>That their relationship to work was different than the typical male relationship to work</a:t>
            </a:r>
          </a:p>
          <a:p>
            <a:r>
              <a:rPr lang="en-US" sz="4000" b="1" dirty="0">
                <a:solidFill>
                  <a:schemeClr val="accent6">
                    <a:lumMod val="10000"/>
                  </a:schemeClr>
                </a:solidFill>
                <a:latin typeface="Bradley Hand ITC" pitchFamily="66" charset="0"/>
              </a:rPr>
              <a:t>That as women moved into positions of power, they did not always turn and give a hand to those coming behind them</a:t>
            </a:r>
          </a:p>
        </p:txBody>
      </p:sp>
    </p:spTree>
    <p:extLst>
      <p:ext uri="{BB962C8B-B14F-4D97-AF65-F5344CB8AC3E}">
        <p14:creationId xmlns:p14="http://schemas.microsoft.com/office/powerpoint/2010/main" val="3603793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6">
                    <a:lumMod val="10000"/>
                  </a:schemeClr>
                </a:solidFill>
                <a:latin typeface="Bradley Hand ITC" pitchFamily="66" charset="0"/>
                <a:ea typeface="Arial Unicode MS" pitchFamily="34" charset="-128"/>
                <a:cs typeface="Arial Unicode MS" pitchFamily="34" charset="-128"/>
              </a:rPr>
              <a:t>The How-To Guide </a:t>
            </a:r>
          </a:p>
        </p:txBody>
      </p:sp>
      <p:sp>
        <p:nvSpPr>
          <p:cNvPr id="3" name="Content Placeholder 2"/>
          <p:cNvSpPr>
            <a:spLocks noGrp="1"/>
          </p:cNvSpPr>
          <p:nvPr>
            <p:ph idx="1"/>
          </p:nvPr>
        </p:nvSpPr>
        <p:spPr/>
        <p:txBody>
          <a:bodyPr>
            <a:normAutofit/>
          </a:bodyPr>
          <a:lstStyle/>
          <a:p>
            <a:r>
              <a:rPr lang="en-US" sz="4000" b="1" dirty="0">
                <a:solidFill>
                  <a:schemeClr val="accent6">
                    <a:lumMod val="10000"/>
                  </a:schemeClr>
                </a:solidFill>
                <a:latin typeface="Bradley Hand ITC" pitchFamily="66" charset="0"/>
              </a:rPr>
              <a:t>Understanding Career Development</a:t>
            </a:r>
          </a:p>
          <a:p>
            <a:r>
              <a:rPr lang="en-US" sz="4000" b="1" dirty="0">
                <a:solidFill>
                  <a:schemeClr val="accent6">
                    <a:lumMod val="10000"/>
                  </a:schemeClr>
                </a:solidFill>
                <a:latin typeface="Bradley Hand ITC" pitchFamily="66" charset="0"/>
              </a:rPr>
              <a:t>Culture and Values</a:t>
            </a:r>
          </a:p>
          <a:p>
            <a:r>
              <a:rPr lang="en-US" sz="4000" b="1" dirty="0">
                <a:solidFill>
                  <a:schemeClr val="accent6">
                    <a:lumMod val="10000"/>
                  </a:schemeClr>
                </a:solidFill>
                <a:latin typeface="Bradley Hand ITC" pitchFamily="66" charset="0"/>
              </a:rPr>
              <a:t>Tips – Do and Do not</a:t>
            </a:r>
          </a:p>
          <a:p>
            <a:r>
              <a:rPr lang="en-US" sz="4000" b="1" dirty="0">
                <a:solidFill>
                  <a:schemeClr val="accent6">
                    <a:lumMod val="10000"/>
                  </a:schemeClr>
                </a:solidFill>
                <a:latin typeface="Bradley Hand ITC" pitchFamily="66" charset="0"/>
              </a:rPr>
              <a:t>Myths – Things we believe</a:t>
            </a:r>
          </a:p>
          <a:p>
            <a:r>
              <a:rPr lang="en-US" sz="4000" b="1" dirty="0">
                <a:solidFill>
                  <a:schemeClr val="accent6">
                    <a:lumMod val="10000"/>
                  </a:schemeClr>
                </a:solidFill>
                <a:latin typeface="Bradley Hand ITC" pitchFamily="66" charset="0"/>
              </a:rPr>
              <a:t>Creating a plan – your future</a:t>
            </a:r>
          </a:p>
        </p:txBody>
      </p:sp>
    </p:spTree>
    <p:extLst>
      <p:ext uri="{BB962C8B-B14F-4D97-AF65-F5344CB8AC3E}">
        <p14:creationId xmlns:p14="http://schemas.microsoft.com/office/powerpoint/2010/main" val="1690070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http://t0.gstatic.com/images?q=tbn:ANd9GcQ09xCKV0kxbx3G0yETZbcYs7hTRbpMMd2vM3guLy1sdhZFy_ZbGg"/>
          <p:cNvPicPr>
            <a:picLocks noChangeAspect="1" noChangeArrowheads="1"/>
          </p:cNvPicPr>
          <p:nvPr/>
        </p:nvPicPr>
        <p:blipFill>
          <a:blip r:embed="rId2" cstate="print"/>
          <a:srcRect/>
          <a:stretch>
            <a:fillRect/>
          </a:stretch>
        </p:blipFill>
        <p:spPr bwMode="auto">
          <a:xfrm>
            <a:off x="4114800" y="4038600"/>
            <a:ext cx="5389702" cy="3124200"/>
          </a:xfrm>
          <a:prstGeom prst="rect">
            <a:avLst/>
          </a:prstGeom>
          <a:noFill/>
        </p:spPr>
      </p:pic>
      <p:sp>
        <p:nvSpPr>
          <p:cNvPr id="5" name="Title 4"/>
          <p:cNvSpPr>
            <a:spLocks noGrp="1"/>
          </p:cNvSpPr>
          <p:nvPr>
            <p:ph type="title"/>
          </p:nvPr>
        </p:nvSpPr>
        <p:spPr>
          <a:xfrm>
            <a:off x="381000" y="2209800"/>
            <a:ext cx="8229600" cy="2544762"/>
          </a:xfrm>
        </p:spPr>
        <p:txBody>
          <a:bodyPr>
            <a:normAutofit fontScale="90000"/>
          </a:bodyPr>
          <a:lstStyle/>
          <a:p>
            <a:br>
              <a:rPr lang="en-US" sz="4800" b="1" dirty="0">
                <a:solidFill>
                  <a:srgbClr val="08245C"/>
                </a:solidFill>
                <a:latin typeface="Bradley Hand ITC" pitchFamily="66" charset="0"/>
              </a:rPr>
            </a:br>
            <a:br>
              <a:rPr lang="en-US" sz="4800" b="1" dirty="0">
                <a:solidFill>
                  <a:srgbClr val="08245C"/>
                </a:solidFill>
                <a:latin typeface="Bradley Hand ITC" pitchFamily="66" charset="0"/>
              </a:rPr>
            </a:br>
            <a:br>
              <a:rPr lang="en-US" sz="4800" b="1" dirty="0">
                <a:solidFill>
                  <a:srgbClr val="08245C"/>
                </a:solidFill>
                <a:latin typeface="Bradley Hand ITC" pitchFamily="66" charset="0"/>
              </a:rPr>
            </a:br>
            <a:br>
              <a:rPr lang="en-US" sz="4800" b="1" dirty="0">
                <a:solidFill>
                  <a:srgbClr val="08245C"/>
                </a:solidFill>
                <a:latin typeface="Bradley Hand ITC" pitchFamily="66" charset="0"/>
              </a:rPr>
            </a:br>
            <a:r>
              <a:rPr lang="en-US" sz="4800" b="1" dirty="0">
                <a:solidFill>
                  <a:srgbClr val="08245C"/>
                </a:solidFill>
                <a:latin typeface="Bradley Hand ITC" pitchFamily="66" charset="0"/>
              </a:rPr>
              <a:t>1990s</a:t>
            </a:r>
            <a:br>
              <a:rPr lang="en-US" sz="4800" b="1" dirty="0">
                <a:solidFill>
                  <a:srgbClr val="08245C"/>
                </a:solidFill>
                <a:latin typeface="Bradley Hand ITC" pitchFamily="66" charset="0"/>
              </a:rPr>
            </a:br>
            <a:r>
              <a:rPr lang="en-US" sz="4800" b="1" dirty="0">
                <a:solidFill>
                  <a:srgbClr val="08245C"/>
                </a:solidFill>
                <a:latin typeface="Bradley Hand ITC" pitchFamily="66" charset="0"/>
              </a:rPr>
              <a:t>A new model</a:t>
            </a:r>
            <a:br>
              <a:rPr lang="en-US" sz="4800" b="1" dirty="0">
                <a:solidFill>
                  <a:srgbClr val="08245C"/>
                </a:solidFill>
                <a:latin typeface="Bradley Hand ITC" pitchFamily="66" charset="0"/>
              </a:rPr>
            </a:br>
            <a:r>
              <a:rPr lang="en-US" sz="4800" b="1" dirty="0">
                <a:solidFill>
                  <a:srgbClr val="08245C"/>
                </a:solidFill>
                <a:latin typeface="Bradley Hand ITC" pitchFamily="66" charset="0"/>
              </a:rPr>
              <a:t>with a few remaining lessons</a:t>
            </a:r>
            <a:br>
              <a:rPr lang="en-US" sz="4800" b="1" dirty="0">
                <a:solidFill>
                  <a:srgbClr val="08245C"/>
                </a:solidFill>
                <a:latin typeface="Bradley Hand ITC" pitchFamily="66" charset="0"/>
              </a:rPr>
            </a:br>
            <a:r>
              <a:rPr lang="en-US" sz="4800" b="1" dirty="0">
                <a:solidFill>
                  <a:srgbClr val="08245C"/>
                </a:solidFill>
                <a:latin typeface="Bradley Hand ITC" pitchFamily="66" charset="0"/>
                <a:hlinkClick r:id="rId3"/>
              </a:rPr>
              <a:t>https://leanin.org/education/creating-a-level-playing-field/</a:t>
            </a:r>
            <a:r>
              <a:rPr lang="en-US" sz="4800" b="1" dirty="0">
                <a:solidFill>
                  <a:srgbClr val="08245C"/>
                </a:solidFill>
                <a:latin typeface="Bradley Hand ITC" pitchFamily="66" charset="0"/>
              </a:rPr>
              <a:t> </a:t>
            </a:r>
            <a:br>
              <a:rPr lang="en-US" sz="4800" b="1" dirty="0">
                <a:solidFill>
                  <a:srgbClr val="08245C"/>
                </a:solidFill>
                <a:latin typeface="Bradley Hand ITC" pitchFamily="66" charset="0"/>
              </a:rPr>
            </a:br>
            <a:endParaRPr lang="en-US" sz="4800" b="1" dirty="0">
              <a:solidFill>
                <a:srgbClr val="08245C"/>
              </a:solidFill>
              <a:latin typeface="Bradley Hand ITC" pitchFamily="66" charset="0"/>
            </a:endParaRPr>
          </a:p>
        </p:txBody>
      </p:sp>
    </p:spTree>
    <p:extLst>
      <p:ext uri="{BB962C8B-B14F-4D97-AF65-F5344CB8AC3E}">
        <p14:creationId xmlns:p14="http://schemas.microsoft.com/office/powerpoint/2010/main" val="1287053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539" y="838200"/>
            <a:ext cx="2743200" cy="1162050"/>
          </a:xfrm>
        </p:spPr>
        <p:txBody>
          <a:bodyPr>
            <a:normAutofit/>
          </a:bodyPr>
          <a:lstStyle/>
          <a:p>
            <a:r>
              <a:rPr lang="en-US" sz="6600" b="1" dirty="0">
                <a:solidFill>
                  <a:srgbClr val="08245C"/>
                </a:solidFill>
                <a:latin typeface="Bradley Hand ITC" pitchFamily="66" charset="0"/>
              </a:rPr>
              <a:t>Tips:</a:t>
            </a:r>
          </a:p>
        </p:txBody>
      </p:sp>
      <p:pic>
        <p:nvPicPr>
          <p:cNvPr id="6" name="Content Placeholder 5" descr="barbieceo.jpg"/>
          <p:cNvPicPr>
            <a:picLocks noGrp="1" noChangeAspect="1"/>
          </p:cNvPicPr>
          <p:nvPr>
            <p:ph idx="1"/>
          </p:nvPr>
        </p:nvPicPr>
        <p:blipFill>
          <a:blip r:embed="rId2" cstate="print"/>
          <a:stretch>
            <a:fillRect/>
          </a:stretch>
        </p:blipFill>
        <p:spPr>
          <a:xfrm>
            <a:off x="4135014" y="2000250"/>
            <a:ext cx="4256597" cy="4125913"/>
          </a:xfrm>
        </p:spPr>
      </p:pic>
      <p:sp>
        <p:nvSpPr>
          <p:cNvPr id="5" name="Text Placeholder 4"/>
          <p:cNvSpPr>
            <a:spLocks noGrp="1"/>
          </p:cNvSpPr>
          <p:nvPr>
            <p:ph type="body" sz="half" idx="2"/>
          </p:nvPr>
        </p:nvSpPr>
        <p:spPr>
          <a:xfrm>
            <a:off x="561668" y="2000250"/>
            <a:ext cx="3810000" cy="4691063"/>
          </a:xfrm>
        </p:spPr>
        <p:txBody>
          <a:bodyPr>
            <a:normAutofit lnSpcReduction="10000"/>
          </a:bodyPr>
          <a:lstStyle/>
          <a:p>
            <a:r>
              <a:rPr lang="en-US" sz="4400" b="1" dirty="0">
                <a:solidFill>
                  <a:srgbClr val="08245C"/>
                </a:solidFill>
                <a:latin typeface="Bradley Hand ITC" pitchFamily="66" charset="0"/>
              </a:rPr>
              <a:t>Build trust</a:t>
            </a:r>
          </a:p>
          <a:p>
            <a:r>
              <a:rPr lang="en-US" sz="4400" b="1" dirty="0">
                <a:solidFill>
                  <a:srgbClr val="08245C"/>
                </a:solidFill>
                <a:latin typeface="Bradley Hand ITC" pitchFamily="66" charset="0"/>
              </a:rPr>
              <a:t>Values</a:t>
            </a:r>
          </a:p>
          <a:p>
            <a:r>
              <a:rPr lang="en-US" sz="4400" b="1" dirty="0">
                <a:solidFill>
                  <a:srgbClr val="08245C"/>
                </a:solidFill>
                <a:latin typeface="Bradley Hand ITC" pitchFamily="66" charset="0"/>
              </a:rPr>
              <a:t>Fit</a:t>
            </a:r>
          </a:p>
          <a:p>
            <a:r>
              <a:rPr lang="en-US" sz="4400" b="1" dirty="0">
                <a:solidFill>
                  <a:srgbClr val="08245C"/>
                </a:solidFill>
                <a:latin typeface="Bradley Hand ITC" pitchFamily="66" charset="0"/>
              </a:rPr>
              <a:t>Genuine</a:t>
            </a:r>
          </a:p>
          <a:p>
            <a:r>
              <a:rPr lang="en-US" sz="4400" b="1" dirty="0">
                <a:solidFill>
                  <a:srgbClr val="08245C"/>
                </a:solidFill>
                <a:latin typeface="Bradley Hand ITC" pitchFamily="66" charset="0"/>
              </a:rPr>
              <a:t>Gossip? </a:t>
            </a:r>
          </a:p>
          <a:p>
            <a:r>
              <a:rPr lang="en-US" sz="4400" b="1" dirty="0">
                <a:solidFill>
                  <a:srgbClr val="08245C"/>
                </a:solidFill>
                <a:latin typeface="Bradley Hand ITC" pitchFamily="66" charset="0"/>
              </a:rPr>
              <a:t>Reality</a:t>
            </a:r>
          </a:p>
        </p:txBody>
      </p:sp>
    </p:spTree>
    <p:extLst>
      <p:ext uri="{BB962C8B-B14F-4D97-AF65-F5344CB8AC3E}">
        <p14:creationId xmlns:p14="http://schemas.microsoft.com/office/powerpoint/2010/main" val="575638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14400"/>
            <a:ext cx="7772400" cy="1470025"/>
          </a:xfrm>
        </p:spPr>
        <p:txBody>
          <a:bodyPr>
            <a:normAutofit/>
          </a:bodyPr>
          <a:lstStyle/>
          <a:p>
            <a:r>
              <a:rPr lang="en-US" sz="5400" b="1" dirty="0">
                <a:solidFill>
                  <a:srgbClr val="08245C"/>
                </a:solidFill>
                <a:latin typeface="Bradley Hand ITC" pitchFamily="66" charset="0"/>
              </a:rPr>
              <a:t>Social Networking</a:t>
            </a:r>
          </a:p>
        </p:txBody>
      </p:sp>
      <p:sp>
        <p:nvSpPr>
          <p:cNvPr id="3" name="Subtitle 2"/>
          <p:cNvSpPr>
            <a:spLocks noGrp="1"/>
          </p:cNvSpPr>
          <p:nvPr>
            <p:ph type="subTitle" idx="1"/>
          </p:nvPr>
        </p:nvSpPr>
        <p:spPr>
          <a:xfrm>
            <a:off x="685800" y="2286000"/>
            <a:ext cx="7543800" cy="3200400"/>
          </a:xfrm>
        </p:spPr>
        <p:txBody>
          <a:bodyPr>
            <a:normAutofit fontScale="85000" lnSpcReduction="20000"/>
          </a:bodyPr>
          <a:lstStyle/>
          <a:p>
            <a:pPr algn="l">
              <a:buFont typeface="Arial" pitchFamily="34" charset="0"/>
              <a:buChar char="•"/>
            </a:pPr>
            <a:r>
              <a:rPr lang="en-US" sz="5400" b="1" dirty="0">
                <a:solidFill>
                  <a:srgbClr val="08245C"/>
                </a:solidFill>
                <a:latin typeface="Bradley Hand ITC" pitchFamily="66" charset="0"/>
              </a:rPr>
              <a:t>Facebook vs. Linked In</a:t>
            </a:r>
          </a:p>
          <a:p>
            <a:pPr algn="l">
              <a:buFont typeface="Arial" pitchFamily="34" charset="0"/>
              <a:buChar char="•"/>
            </a:pPr>
            <a:r>
              <a:rPr lang="en-US" sz="5400" b="1" dirty="0">
                <a:solidFill>
                  <a:srgbClr val="08245C"/>
                </a:solidFill>
                <a:latin typeface="Bradley Hand ITC" pitchFamily="66" charset="0"/>
              </a:rPr>
              <a:t>Ask for feedback on your profile from friends</a:t>
            </a:r>
          </a:p>
          <a:p>
            <a:pPr algn="l">
              <a:buFont typeface="Arial" pitchFamily="34" charset="0"/>
              <a:buChar char="•"/>
            </a:pPr>
            <a:r>
              <a:rPr lang="en-US" sz="5400" b="1" dirty="0">
                <a:solidFill>
                  <a:srgbClr val="08245C"/>
                </a:solidFill>
                <a:latin typeface="Bradley Hand ITC" pitchFamily="66" charset="0"/>
              </a:rPr>
              <a:t>Be cautious about fb posts and who you “friend” </a:t>
            </a:r>
          </a:p>
          <a:p>
            <a:pPr algn="l">
              <a:buFont typeface="Arial" pitchFamily="34" charset="0"/>
              <a:buChar char="•"/>
            </a:pPr>
            <a:endParaRPr lang="en-US" sz="5400" b="1" dirty="0">
              <a:solidFill>
                <a:srgbClr val="08245C"/>
              </a:solidFill>
              <a:latin typeface="Bradley Hand ITC" pitchFamily="66" charset="0"/>
            </a:endParaRPr>
          </a:p>
        </p:txBody>
      </p:sp>
    </p:spTree>
    <p:extLst>
      <p:ext uri="{BB962C8B-B14F-4D97-AF65-F5344CB8AC3E}">
        <p14:creationId xmlns:p14="http://schemas.microsoft.com/office/powerpoint/2010/main" val="1363906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DB11B-F543-4FAA-859B-4AEDC186EF61}"/>
              </a:ext>
            </a:extLst>
          </p:cNvPr>
          <p:cNvSpPr>
            <a:spLocks noGrp="1"/>
          </p:cNvSpPr>
          <p:nvPr>
            <p:ph type="title"/>
          </p:nvPr>
        </p:nvSpPr>
        <p:spPr/>
        <p:txBody>
          <a:bodyPr/>
          <a:lstStyle/>
          <a:p>
            <a:r>
              <a:rPr lang="en-US" dirty="0"/>
              <a:t>Write It Down</a:t>
            </a:r>
          </a:p>
        </p:txBody>
      </p:sp>
      <p:sp>
        <p:nvSpPr>
          <p:cNvPr id="3" name="Content Placeholder 2">
            <a:extLst>
              <a:ext uri="{FF2B5EF4-FFF2-40B4-BE49-F238E27FC236}">
                <a16:creationId xmlns:a16="http://schemas.microsoft.com/office/drawing/2014/main" id="{AC2D8D36-CC41-46B2-AC86-BF5316B7FABD}"/>
              </a:ext>
            </a:extLst>
          </p:cNvPr>
          <p:cNvSpPr>
            <a:spLocks noGrp="1"/>
          </p:cNvSpPr>
          <p:nvPr>
            <p:ph idx="1"/>
          </p:nvPr>
        </p:nvSpPr>
        <p:spPr/>
        <p:txBody>
          <a:bodyPr>
            <a:normAutofit/>
          </a:bodyPr>
          <a:lstStyle/>
          <a:p>
            <a:r>
              <a:rPr lang="en-US" sz="3200" dirty="0"/>
              <a:t>Keep a journal about your career journey</a:t>
            </a:r>
          </a:p>
          <a:p>
            <a:r>
              <a:rPr lang="en-US" sz="3200" dirty="0"/>
              <a:t>Note patterns, the things that you really enjoy (Sometimes called the things that feed your soul) </a:t>
            </a:r>
          </a:p>
          <a:p>
            <a:r>
              <a:rPr lang="en-US" sz="3200" dirty="0"/>
              <a:t>Think about the skills you want to develop</a:t>
            </a:r>
          </a:p>
          <a:p>
            <a:r>
              <a:rPr lang="en-US" sz="3200" dirty="0"/>
              <a:t>Read the postings for your aspirational positions- what do you need to strengthen your resume?  How can you do that? </a:t>
            </a:r>
          </a:p>
        </p:txBody>
      </p:sp>
    </p:spTree>
    <p:extLst>
      <p:ext uri="{BB962C8B-B14F-4D97-AF65-F5344CB8AC3E}">
        <p14:creationId xmlns:p14="http://schemas.microsoft.com/office/powerpoint/2010/main" val="3873517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solidFill>
                  <a:srgbClr val="08245C"/>
                </a:solidFill>
                <a:latin typeface="Bradley Hand ITC" pitchFamily="66" charset="0"/>
              </a:rPr>
              <a:t>Comments and</a:t>
            </a:r>
          </a:p>
        </p:txBody>
      </p:sp>
      <p:sp>
        <p:nvSpPr>
          <p:cNvPr id="3" name="Subtitle 2"/>
          <p:cNvSpPr>
            <a:spLocks noGrp="1"/>
          </p:cNvSpPr>
          <p:nvPr>
            <p:ph type="subTitle" idx="1"/>
          </p:nvPr>
        </p:nvSpPr>
        <p:spPr/>
        <p:txBody>
          <a:bodyPr>
            <a:normAutofit/>
          </a:bodyPr>
          <a:lstStyle/>
          <a:p>
            <a:r>
              <a:rPr lang="en-US" sz="5400" b="1" dirty="0">
                <a:solidFill>
                  <a:srgbClr val="08245C"/>
                </a:solidFill>
                <a:latin typeface="Bradley Hand ITC" pitchFamily="66" charset="0"/>
              </a:rPr>
              <a:t>Conversation</a:t>
            </a:r>
          </a:p>
        </p:txBody>
      </p:sp>
    </p:spTree>
    <p:extLst>
      <p:ext uri="{BB962C8B-B14F-4D97-AF65-F5344CB8AC3E}">
        <p14:creationId xmlns:p14="http://schemas.microsoft.com/office/powerpoint/2010/main" val="1657722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7772400" cy="1470025"/>
          </a:xfrm>
        </p:spPr>
        <p:txBody>
          <a:bodyPr>
            <a:normAutofit/>
          </a:bodyPr>
          <a:lstStyle/>
          <a:p>
            <a:r>
              <a:rPr lang="en-US" sz="5400" b="1" dirty="0">
                <a:solidFill>
                  <a:srgbClr val="08245C"/>
                </a:solidFill>
                <a:latin typeface="Bradley Hand ITC" pitchFamily="66" charset="0"/>
              </a:rPr>
              <a:t>The Roles Around You</a:t>
            </a:r>
          </a:p>
        </p:txBody>
      </p:sp>
      <p:sp>
        <p:nvSpPr>
          <p:cNvPr id="3" name="Subtitle 2"/>
          <p:cNvSpPr>
            <a:spLocks noGrp="1"/>
          </p:cNvSpPr>
          <p:nvPr>
            <p:ph type="subTitle" idx="1"/>
          </p:nvPr>
        </p:nvSpPr>
        <p:spPr>
          <a:xfrm>
            <a:off x="381000" y="1676400"/>
            <a:ext cx="7848600" cy="4648200"/>
          </a:xfrm>
        </p:spPr>
        <p:txBody>
          <a:bodyPr>
            <a:normAutofit fontScale="25000" lnSpcReduction="20000"/>
          </a:bodyPr>
          <a:lstStyle/>
          <a:p>
            <a:pPr algn="ctr"/>
            <a:r>
              <a:rPr lang="en-US" sz="17600" b="1" dirty="0">
                <a:solidFill>
                  <a:srgbClr val="08245C"/>
                </a:solidFill>
                <a:latin typeface="Bradley Hand ITC" pitchFamily="66" charset="0"/>
              </a:rPr>
              <a:t>Your Circle provides:</a:t>
            </a:r>
          </a:p>
          <a:p>
            <a:pPr algn="l">
              <a:buFont typeface="Arial" pitchFamily="34" charset="0"/>
              <a:buChar char="•"/>
            </a:pPr>
            <a:r>
              <a:rPr lang="en-US" sz="17600" b="1" dirty="0">
                <a:solidFill>
                  <a:srgbClr val="08245C"/>
                </a:solidFill>
                <a:latin typeface="Bradley Hand ITC" pitchFamily="66" charset="0"/>
              </a:rPr>
              <a:t>Role models</a:t>
            </a:r>
          </a:p>
          <a:p>
            <a:pPr algn="l">
              <a:buFont typeface="Arial" pitchFamily="34" charset="0"/>
              <a:buChar char="•"/>
            </a:pPr>
            <a:r>
              <a:rPr lang="en-US" sz="17600" b="1" dirty="0">
                <a:solidFill>
                  <a:srgbClr val="08245C"/>
                </a:solidFill>
                <a:latin typeface="Bradley Hand ITC" pitchFamily="66" charset="0"/>
              </a:rPr>
              <a:t>Confirmation</a:t>
            </a:r>
          </a:p>
          <a:p>
            <a:pPr algn="l">
              <a:buFont typeface="Arial" pitchFamily="34" charset="0"/>
              <a:buChar char="•"/>
            </a:pPr>
            <a:r>
              <a:rPr lang="en-US" sz="17600" b="1" dirty="0">
                <a:solidFill>
                  <a:srgbClr val="08245C"/>
                </a:solidFill>
                <a:latin typeface="Bradley Hand ITC" pitchFamily="66" charset="0"/>
              </a:rPr>
              <a:t>Acceptance</a:t>
            </a:r>
          </a:p>
          <a:p>
            <a:pPr algn="l">
              <a:buFont typeface="Arial" pitchFamily="34" charset="0"/>
              <a:buChar char="•"/>
            </a:pPr>
            <a:r>
              <a:rPr lang="en-US" sz="17600" b="1" dirty="0">
                <a:solidFill>
                  <a:srgbClr val="08245C"/>
                </a:solidFill>
                <a:latin typeface="Bradley Hand ITC" pitchFamily="66" charset="0"/>
              </a:rPr>
              <a:t>Friendship</a:t>
            </a:r>
          </a:p>
          <a:p>
            <a:pPr algn="l">
              <a:buFont typeface="Arial" pitchFamily="34" charset="0"/>
              <a:buChar char="•"/>
            </a:pPr>
            <a:r>
              <a:rPr lang="en-US" sz="17600" b="1" dirty="0">
                <a:solidFill>
                  <a:srgbClr val="08245C"/>
                </a:solidFill>
                <a:latin typeface="Bradley Hand ITC" pitchFamily="66" charset="0"/>
              </a:rPr>
              <a:t>And also Sponsorship, Protection, Coaching and Exposure</a:t>
            </a:r>
          </a:p>
          <a:p>
            <a:pPr algn="l">
              <a:buFont typeface="Arial" pitchFamily="34" charset="0"/>
              <a:buChar char="•"/>
            </a:pPr>
            <a:endParaRPr lang="en-US" sz="5400" b="1" dirty="0">
              <a:solidFill>
                <a:srgbClr val="08245C"/>
              </a:solidFill>
              <a:latin typeface="Bradley Hand ITC" pitchFamily="66" charset="0"/>
            </a:endParaRPr>
          </a:p>
          <a:p>
            <a:pPr lvl="6" algn="l"/>
            <a:r>
              <a:rPr lang="en-US" sz="4200" b="1" dirty="0">
                <a:solidFill>
                  <a:srgbClr val="08245C"/>
                </a:solidFill>
                <a:latin typeface="Bradley Hand ITC" pitchFamily="66"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08245C"/>
                </a:solidFill>
                <a:latin typeface="Bradley Hand ITC" pitchFamily="66" charset="0"/>
              </a:rPr>
              <a:t>Activity</a:t>
            </a:r>
          </a:p>
        </p:txBody>
      </p:sp>
      <p:sp>
        <p:nvSpPr>
          <p:cNvPr id="3" name="Content Placeholder 2"/>
          <p:cNvSpPr>
            <a:spLocks noGrp="1"/>
          </p:cNvSpPr>
          <p:nvPr>
            <p:ph idx="1"/>
          </p:nvPr>
        </p:nvSpPr>
        <p:spPr/>
        <p:txBody>
          <a:bodyPr>
            <a:normAutofit/>
          </a:bodyPr>
          <a:lstStyle/>
          <a:p>
            <a:r>
              <a:rPr lang="en-US" sz="4400" b="1" dirty="0">
                <a:solidFill>
                  <a:srgbClr val="08245C"/>
                </a:solidFill>
                <a:latin typeface="Bradley Hand ITC" pitchFamily="66" charset="0"/>
              </a:rPr>
              <a:t>Write the name of a person in your circle who provides each of those things. </a:t>
            </a:r>
          </a:p>
          <a:p>
            <a:r>
              <a:rPr lang="en-US" sz="4400" b="1" dirty="0">
                <a:solidFill>
                  <a:srgbClr val="08245C"/>
                </a:solidFill>
                <a:latin typeface="Bradley Hand ITC" pitchFamily="66" charset="0"/>
              </a:rPr>
              <a:t>Be strategic in how you form your career circle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8245C"/>
                </a:solidFill>
                <a:latin typeface="Bradley Hand ITC" pitchFamily="66" charset="0"/>
              </a:rPr>
              <a:t>The Start Up of You</a:t>
            </a:r>
          </a:p>
        </p:txBody>
      </p:sp>
      <p:sp>
        <p:nvSpPr>
          <p:cNvPr id="3" name="Content Placeholder 2"/>
          <p:cNvSpPr>
            <a:spLocks noGrp="1"/>
          </p:cNvSpPr>
          <p:nvPr>
            <p:ph idx="1"/>
          </p:nvPr>
        </p:nvSpPr>
        <p:spPr/>
        <p:txBody>
          <a:bodyPr>
            <a:normAutofit/>
          </a:bodyPr>
          <a:lstStyle/>
          <a:p>
            <a:pPr>
              <a:buNone/>
            </a:pPr>
            <a:r>
              <a:rPr lang="en-US" sz="3600" b="1" dirty="0">
                <a:solidFill>
                  <a:srgbClr val="08245C"/>
                </a:solidFill>
                <a:latin typeface="Bradley Hand ITC" pitchFamily="66" charset="0"/>
              </a:rPr>
              <a:t>“Quite simply, if you want to accelerate your career, you need the help and support of others…What you are doing---what you should be doing---is establishing a </a:t>
            </a:r>
            <a:r>
              <a:rPr lang="en-US" sz="3600" b="1" dirty="0">
                <a:latin typeface="Bradley Hand ITC" pitchFamily="66" charset="0"/>
              </a:rPr>
              <a:t>diverse</a:t>
            </a:r>
            <a:r>
              <a:rPr lang="en-US" sz="3600" b="1" dirty="0">
                <a:solidFill>
                  <a:srgbClr val="08245C"/>
                </a:solidFill>
                <a:latin typeface="Bradley Hand ITC" pitchFamily="66" charset="0"/>
              </a:rPr>
              <a:t> team of allies and advisors with whom you grow over time.”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8245C"/>
                </a:solidFill>
                <a:latin typeface="Bradley Hand ITC" pitchFamily="66" charset="0"/>
              </a:rPr>
              <a:t>The Start Up of You  </a:t>
            </a:r>
            <a:r>
              <a:rPr lang="en-US" sz="3100" b="1" dirty="0">
                <a:solidFill>
                  <a:srgbClr val="08245C"/>
                </a:solidFill>
                <a:latin typeface="Bradley Hand ITC" pitchFamily="66" charset="0"/>
              </a:rPr>
              <a:t>Reid Hoffman</a:t>
            </a:r>
          </a:p>
        </p:txBody>
      </p:sp>
      <p:sp>
        <p:nvSpPr>
          <p:cNvPr id="3" name="Content Placeholder 2"/>
          <p:cNvSpPr>
            <a:spLocks noGrp="1"/>
          </p:cNvSpPr>
          <p:nvPr>
            <p:ph idx="1"/>
          </p:nvPr>
        </p:nvSpPr>
        <p:spPr>
          <a:xfrm>
            <a:off x="457200" y="2339684"/>
            <a:ext cx="8229600" cy="4389120"/>
          </a:xfrm>
        </p:spPr>
        <p:txBody>
          <a:bodyPr>
            <a:normAutofit/>
          </a:bodyPr>
          <a:lstStyle/>
          <a:p>
            <a:pPr>
              <a:buNone/>
            </a:pPr>
            <a:r>
              <a:rPr lang="en-US" sz="4800" b="1" dirty="0">
                <a:solidFill>
                  <a:srgbClr val="08245C"/>
                </a:solidFill>
                <a:latin typeface="Bradley Hand ITC" pitchFamily="66" charset="0"/>
              </a:rPr>
              <a:t>“The fastest way to change yourself is to hang out with people who are already the way you want to be.”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8245C"/>
                </a:solidFill>
                <a:latin typeface="Bradley Hand ITC" pitchFamily="66" charset="0"/>
              </a:rPr>
              <a:t>Tina Fey says:</a:t>
            </a:r>
          </a:p>
        </p:txBody>
      </p:sp>
      <p:sp>
        <p:nvSpPr>
          <p:cNvPr id="3" name="Content Placeholder 2"/>
          <p:cNvSpPr>
            <a:spLocks noGrp="1"/>
          </p:cNvSpPr>
          <p:nvPr>
            <p:ph idx="1"/>
          </p:nvPr>
        </p:nvSpPr>
        <p:spPr>
          <a:xfrm>
            <a:off x="457200" y="2369181"/>
            <a:ext cx="8229600" cy="4389120"/>
          </a:xfrm>
        </p:spPr>
        <p:txBody>
          <a:bodyPr/>
          <a:lstStyle/>
          <a:p>
            <a:pPr>
              <a:buNone/>
            </a:pPr>
            <a:r>
              <a:rPr lang="en-US" sz="3600" b="1" i="1" dirty="0">
                <a:solidFill>
                  <a:srgbClr val="08245C"/>
                </a:solidFill>
                <a:latin typeface="Bradley Hand ITC" pitchFamily="66" charset="0"/>
              </a:rPr>
              <a:t>Whatever the problem, be part of the solution. Don't just sit around raising questions and pointing out obstacles. We've all worked with that person. That person is a drag …." – Tina Fey, Bossypants</a:t>
            </a:r>
            <a:endParaRPr lang="en-US" sz="3600" b="1" dirty="0">
              <a:solidFill>
                <a:srgbClr val="08245C"/>
              </a:solidFill>
              <a:latin typeface="Bradley Hand ITC" pitchFamily="66"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Career Development</a:t>
            </a:r>
          </a:p>
        </p:txBody>
      </p:sp>
      <p:sp>
        <p:nvSpPr>
          <p:cNvPr id="3" name="Content Placeholder 2"/>
          <p:cNvSpPr>
            <a:spLocks noGrp="1"/>
          </p:cNvSpPr>
          <p:nvPr>
            <p:ph idx="1"/>
          </p:nvPr>
        </p:nvSpPr>
        <p:spPr/>
        <p:txBody>
          <a:bodyPr/>
          <a:lstStyle/>
          <a:p>
            <a:r>
              <a:rPr lang="en-US" sz="3200" dirty="0">
                <a:solidFill>
                  <a:srgbClr val="08245C"/>
                </a:solidFill>
              </a:rPr>
              <a:t>The process of planning, adjusting and executing a plan that is intended to support reaching career goals</a:t>
            </a:r>
          </a:p>
          <a:p>
            <a:r>
              <a:rPr lang="en-US" sz="3200" dirty="0">
                <a:solidFill>
                  <a:srgbClr val="08245C"/>
                </a:solidFill>
              </a:rPr>
              <a:t>Often involves career assessment instruments (MBTI, Strong, other career and leadership style assessments)</a:t>
            </a:r>
          </a:p>
          <a:p>
            <a:r>
              <a:rPr lang="en-US" sz="3200" dirty="0">
                <a:solidFill>
                  <a:srgbClr val="08245C"/>
                </a:solidFill>
              </a:rPr>
              <a:t>Can involve a Career Counselor or a Career Coach</a:t>
            </a:r>
          </a:p>
          <a:p>
            <a:endParaRPr lang="en-US" dirty="0"/>
          </a:p>
        </p:txBody>
      </p:sp>
    </p:spTree>
    <p:extLst>
      <p:ext uri="{BB962C8B-B14F-4D97-AF65-F5344CB8AC3E}">
        <p14:creationId xmlns:p14="http://schemas.microsoft.com/office/powerpoint/2010/main" val="4242249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8229600" cy="1143000"/>
          </a:xfrm>
        </p:spPr>
        <p:txBody>
          <a:bodyPr>
            <a:normAutofit/>
          </a:bodyPr>
          <a:lstStyle/>
          <a:p>
            <a:r>
              <a:rPr lang="en-US" sz="6600" b="1" dirty="0">
                <a:latin typeface="Bradley Hand ITC" pitchFamily="66" charset="0"/>
              </a:rPr>
              <a:t>Leaning In </a:t>
            </a:r>
          </a:p>
        </p:txBody>
      </p:sp>
      <p:sp>
        <p:nvSpPr>
          <p:cNvPr id="3" name="Content Placeholder 2"/>
          <p:cNvSpPr>
            <a:spLocks noGrp="1"/>
          </p:cNvSpPr>
          <p:nvPr>
            <p:ph idx="1"/>
          </p:nvPr>
        </p:nvSpPr>
        <p:spPr/>
        <p:txBody>
          <a:bodyPr>
            <a:normAutofit/>
          </a:bodyPr>
          <a:lstStyle/>
          <a:p>
            <a:r>
              <a:rPr lang="en-US" sz="5400" b="1" dirty="0">
                <a:latin typeface="Bradley Hand ITC" pitchFamily="66" charset="0"/>
              </a:rPr>
              <a:t>By Sheryl Sandberg…</a:t>
            </a:r>
          </a:p>
          <a:p>
            <a:r>
              <a:rPr lang="en-US" sz="5400" b="1" dirty="0">
                <a:latin typeface="Bradley Hand ITC" pitchFamily="66" charset="0"/>
              </a:rPr>
              <a:t>Lean In Resources</a:t>
            </a:r>
          </a:p>
          <a:p>
            <a:r>
              <a:rPr lang="en-US" sz="5400" dirty="0">
                <a:latin typeface="Bradley Hand ITC" pitchFamily="66" charset="0"/>
                <a:hlinkClick r:id="rId2"/>
              </a:rPr>
              <a:t>http://leanin.org/campus/</a:t>
            </a:r>
            <a:r>
              <a:rPr lang="en-US" sz="5400" dirty="0">
                <a:latin typeface="Bradley Hand ITC" pitchFamily="66" charset="0"/>
              </a:rPr>
              <a:t> </a:t>
            </a:r>
          </a:p>
        </p:txBody>
      </p:sp>
    </p:spTree>
    <p:extLst>
      <p:ext uri="{BB962C8B-B14F-4D97-AF65-F5344CB8AC3E}">
        <p14:creationId xmlns:p14="http://schemas.microsoft.com/office/powerpoint/2010/main" val="4040820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solidFill>
                  <a:srgbClr val="08245C"/>
                </a:solidFill>
                <a:latin typeface="Bradley Hand ITC" pitchFamily="66" charset="0"/>
              </a:rPr>
              <a:t>Comments and</a:t>
            </a:r>
          </a:p>
        </p:txBody>
      </p:sp>
      <p:sp>
        <p:nvSpPr>
          <p:cNvPr id="3" name="Subtitle 2"/>
          <p:cNvSpPr>
            <a:spLocks noGrp="1"/>
          </p:cNvSpPr>
          <p:nvPr>
            <p:ph type="subTitle" idx="1"/>
          </p:nvPr>
        </p:nvSpPr>
        <p:spPr/>
        <p:txBody>
          <a:bodyPr>
            <a:normAutofit/>
          </a:bodyPr>
          <a:lstStyle/>
          <a:p>
            <a:r>
              <a:rPr lang="en-US" sz="5400" b="1" dirty="0">
                <a:solidFill>
                  <a:srgbClr val="08245C"/>
                </a:solidFill>
                <a:latin typeface="Bradley Hand ITC" pitchFamily="66" charset="0"/>
              </a:rPr>
              <a:t>Conversation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8657A-66A5-46D3-A7C3-83BFFBE7EC6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D14251F-4ACE-493C-BC86-C88BBF740DF4}"/>
              </a:ext>
            </a:extLst>
          </p:cNvPr>
          <p:cNvSpPr>
            <a:spLocks noGrp="1"/>
          </p:cNvSpPr>
          <p:nvPr>
            <p:ph idx="1"/>
          </p:nvPr>
        </p:nvSpPr>
        <p:spPr/>
        <p:txBody>
          <a:bodyPr>
            <a:normAutofit/>
          </a:bodyPr>
          <a:lstStyle/>
          <a:p>
            <a:pPr marL="0" indent="0">
              <a:buNone/>
            </a:pPr>
            <a:r>
              <a:rPr lang="en-US" sz="3600" dirty="0">
                <a:solidFill>
                  <a:schemeClr val="accent1">
                    <a:lumMod val="50000"/>
                  </a:schemeClr>
                </a:solidFill>
                <a:hlinkClick r:id="rId2"/>
              </a:rPr>
              <a:t>Cindy Anderson</a:t>
            </a:r>
          </a:p>
          <a:p>
            <a:endParaRPr lang="en-US" sz="3600" dirty="0">
              <a:solidFill>
                <a:schemeClr val="accent1">
                  <a:lumMod val="50000"/>
                </a:schemeClr>
              </a:solidFill>
              <a:hlinkClick r:id="rId2"/>
            </a:endParaRPr>
          </a:p>
          <a:p>
            <a:pPr marL="0" indent="0">
              <a:buNone/>
            </a:pPr>
            <a:r>
              <a:rPr lang="en-US" sz="3600" dirty="0">
                <a:solidFill>
                  <a:schemeClr val="accent1">
                    <a:lumMod val="50000"/>
                  </a:schemeClr>
                </a:solidFill>
                <a:hlinkClick r:id="rId2"/>
              </a:rPr>
              <a:t>CUACoaching@cuacoaching.com</a:t>
            </a:r>
            <a:endParaRPr lang="en-US" sz="3600" dirty="0">
              <a:solidFill>
                <a:schemeClr val="accent1">
                  <a:lumMod val="50000"/>
                </a:schemeClr>
              </a:solidFill>
            </a:endParaRPr>
          </a:p>
          <a:p>
            <a:endParaRPr lang="en-US" sz="3600" dirty="0"/>
          </a:p>
          <a:p>
            <a:pPr marL="0" indent="0">
              <a:buNone/>
            </a:pPr>
            <a:r>
              <a:rPr lang="en-US" sz="3600" dirty="0"/>
              <a:t>303-587-8116</a:t>
            </a:r>
          </a:p>
        </p:txBody>
      </p:sp>
    </p:spTree>
    <p:extLst>
      <p:ext uri="{BB962C8B-B14F-4D97-AF65-F5344CB8AC3E}">
        <p14:creationId xmlns:p14="http://schemas.microsoft.com/office/powerpoint/2010/main" val="34717456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6EE5A-C23C-44E2-9424-30E6B31C668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3A506FF-766D-4C74-A30D-E246120B81BF}"/>
              </a:ext>
            </a:extLst>
          </p:cNvPr>
          <p:cNvSpPr>
            <a:spLocks noGrp="1"/>
          </p:cNvSpPr>
          <p:nvPr>
            <p:ph idx="1"/>
          </p:nvPr>
        </p:nvSpPr>
        <p:spPr/>
        <p:txBody>
          <a:bodyPr>
            <a:normAutofit/>
          </a:bodyPr>
          <a:lstStyle/>
          <a:p>
            <a:pPr marL="0" indent="0">
              <a:buNone/>
            </a:pPr>
            <a:endParaRPr lang="en-US" sz="6000" i="1" dirty="0"/>
          </a:p>
          <a:p>
            <a:pPr marL="0" indent="0">
              <a:buNone/>
            </a:pPr>
            <a:r>
              <a:rPr lang="en-US" sz="6000" i="1" dirty="0"/>
              <a:t>Have a Wonderful Afternoon!</a:t>
            </a:r>
          </a:p>
        </p:txBody>
      </p:sp>
    </p:spTree>
    <p:extLst>
      <p:ext uri="{BB962C8B-B14F-4D97-AF65-F5344CB8AC3E}">
        <p14:creationId xmlns:p14="http://schemas.microsoft.com/office/powerpoint/2010/main" val="699984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0F547-2819-4B2B-858B-43D573BB6114}"/>
              </a:ext>
            </a:extLst>
          </p:cNvPr>
          <p:cNvSpPr>
            <a:spLocks noGrp="1"/>
          </p:cNvSpPr>
          <p:nvPr>
            <p:ph type="title"/>
          </p:nvPr>
        </p:nvSpPr>
        <p:spPr/>
        <p:txBody>
          <a:bodyPr/>
          <a:lstStyle/>
          <a:p>
            <a:r>
              <a:rPr lang="en-US" dirty="0"/>
              <a:t>Career Development Tips</a:t>
            </a:r>
          </a:p>
        </p:txBody>
      </p:sp>
      <p:sp>
        <p:nvSpPr>
          <p:cNvPr id="3" name="Content Placeholder 2">
            <a:extLst>
              <a:ext uri="{FF2B5EF4-FFF2-40B4-BE49-F238E27FC236}">
                <a16:creationId xmlns:a16="http://schemas.microsoft.com/office/drawing/2014/main" id="{CA7B7226-49DF-44F8-9C76-7F79F84829EA}"/>
              </a:ext>
            </a:extLst>
          </p:cNvPr>
          <p:cNvSpPr>
            <a:spLocks noGrp="1"/>
          </p:cNvSpPr>
          <p:nvPr>
            <p:ph idx="1"/>
          </p:nvPr>
        </p:nvSpPr>
        <p:spPr/>
        <p:txBody>
          <a:bodyPr>
            <a:normAutofit/>
          </a:bodyPr>
          <a:lstStyle/>
          <a:p>
            <a:r>
              <a:rPr lang="en-US" sz="2800" dirty="0"/>
              <a:t>Keep your resume updated</a:t>
            </a:r>
          </a:p>
          <a:p>
            <a:r>
              <a:rPr lang="en-US" sz="2800" dirty="0"/>
              <a:t>Create a cover letter that can be tailored to a specific position</a:t>
            </a:r>
          </a:p>
          <a:p>
            <a:r>
              <a:rPr lang="en-US" sz="2800" dirty="0"/>
              <a:t>Find a career coach to assist with the process</a:t>
            </a:r>
          </a:p>
          <a:p>
            <a:pPr lvl="1"/>
            <a:r>
              <a:rPr lang="en-US" sz="2800" dirty="0"/>
              <a:t>Clarify values and goals</a:t>
            </a:r>
          </a:p>
          <a:p>
            <a:pPr lvl="1"/>
            <a:r>
              <a:rPr lang="en-US" sz="2800" dirty="0"/>
              <a:t>Review application materials</a:t>
            </a:r>
          </a:p>
          <a:p>
            <a:r>
              <a:rPr lang="en-US" sz="2800" dirty="0"/>
              <a:t>Sometimes you have to move to a new place to get where you are going </a:t>
            </a:r>
          </a:p>
        </p:txBody>
      </p:sp>
    </p:spTree>
    <p:extLst>
      <p:ext uri="{BB962C8B-B14F-4D97-AF65-F5344CB8AC3E}">
        <p14:creationId xmlns:p14="http://schemas.microsoft.com/office/powerpoint/2010/main" val="3229945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400DD-720A-43D4-8AC0-DBDC68CAD433}"/>
              </a:ext>
            </a:extLst>
          </p:cNvPr>
          <p:cNvSpPr>
            <a:spLocks noGrp="1"/>
          </p:cNvSpPr>
          <p:nvPr>
            <p:ph type="title"/>
          </p:nvPr>
        </p:nvSpPr>
        <p:spPr/>
        <p:txBody>
          <a:bodyPr/>
          <a:lstStyle/>
          <a:p>
            <a:r>
              <a:rPr lang="en-US" dirty="0"/>
              <a:t>Ten Good Things</a:t>
            </a:r>
          </a:p>
        </p:txBody>
      </p:sp>
      <p:sp>
        <p:nvSpPr>
          <p:cNvPr id="3" name="Content Placeholder 2">
            <a:extLst>
              <a:ext uri="{FF2B5EF4-FFF2-40B4-BE49-F238E27FC236}">
                <a16:creationId xmlns:a16="http://schemas.microsoft.com/office/drawing/2014/main" id="{D10BFE3C-9E4E-4F6F-9F69-2B6B744BF43A}"/>
              </a:ext>
            </a:extLst>
          </p:cNvPr>
          <p:cNvSpPr>
            <a:spLocks noGrp="1"/>
          </p:cNvSpPr>
          <p:nvPr>
            <p:ph idx="1"/>
          </p:nvPr>
        </p:nvSpPr>
        <p:spPr/>
        <p:txBody>
          <a:bodyPr>
            <a:normAutofit lnSpcReduction="10000"/>
          </a:bodyPr>
          <a:lstStyle/>
          <a:p>
            <a:r>
              <a:rPr lang="en-US" sz="3200" dirty="0"/>
              <a:t>Using the worksheet, list Ten Good things about you.  These can be skills, personal attributes, values, taste in clothes, good table manners or anything else you can think of. </a:t>
            </a:r>
          </a:p>
          <a:p>
            <a:r>
              <a:rPr lang="en-US" sz="3200" dirty="0"/>
              <a:t>Now, list Five Things You Enjoy at Work.  Again, these can be anything. </a:t>
            </a:r>
          </a:p>
          <a:p>
            <a:r>
              <a:rPr lang="en-US" sz="3200" dirty="0"/>
              <a:t>Finally, list Three Things You Absolutely Need in a Job. </a:t>
            </a:r>
          </a:p>
          <a:p>
            <a:endParaRPr lang="en-US" dirty="0"/>
          </a:p>
        </p:txBody>
      </p:sp>
    </p:spTree>
    <p:extLst>
      <p:ext uri="{BB962C8B-B14F-4D97-AF65-F5344CB8AC3E}">
        <p14:creationId xmlns:p14="http://schemas.microsoft.com/office/powerpoint/2010/main" val="1748628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D2B38-FD25-4FBC-B2E8-F2D205844FB3}"/>
              </a:ext>
            </a:extLst>
          </p:cNvPr>
          <p:cNvSpPr>
            <a:spLocks noGrp="1"/>
          </p:cNvSpPr>
          <p:nvPr>
            <p:ph type="title" idx="4294967295"/>
          </p:nvPr>
        </p:nvSpPr>
        <p:spPr>
          <a:xfrm>
            <a:off x="609600" y="762000"/>
            <a:ext cx="8305800" cy="3962400"/>
          </a:xfrm>
        </p:spPr>
        <p:txBody>
          <a:bodyPr>
            <a:normAutofit fontScale="90000"/>
          </a:bodyPr>
          <a:lstStyle/>
          <a:p>
            <a:r>
              <a:rPr lang="en-US" dirty="0"/>
              <a:t>10 		5 		3</a:t>
            </a:r>
            <a:br>
              <a:rPr lang="en-US" dirty="0"/>
            </a:br>
            <a:r>
              <a:rPr lang="en-US" sz="2700" dirty="0"/>
              <a:t>List 10 Good Things about you, 5 things you enjoy at work, and 3 things you absolutely need in a job.</a:t>
            </a:r>
            <a:br>
              <a:rPr lang="en-US" sz="2700" dirty="0"/>
            </a:br>
            <a:br>
              <a:rPr lang="en-US" sz="2700" dirty="0"/>
            </a:br>
            <a:br>
              <a:rPr lang="en-US" sz="2700" dirty="0"/>
            </a:br>
            <a:br>
              <a:rPr lang="en-US" sz="2700" dirty="0"/>
            </a:br>
            <a:br>
              <a:rPr lang="en-US" sz="2700" dirty="0"/>
            </a:br>
            <a:br>
              <a:rPr lang="en-US" sz="2700" dirty="0"/>
            </a:br>
            <a:endParaRPr lang="en-US" sz="2700" dirty="0"/>
          </a:p>
        </p:txBody>
      </p:sp>
    </p:spTree>
    <p:extLst>
      <p:ext uri="{BB962C8B-B14F-4D97-AF65-F5344CB8AC3E}">
        <p14:creationId xmlns:p14="http://schemas.microsoft.com/office/powerpoint/2010/main" val="1348735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EF818-3F65-4EBB-88BA-B3EABCF4A288}"/>
              </a:ext>
            </a:extLst>
          </p:cNvPr>
          <p:cNvSpPr>
            <a:spLocks noGrp="1"/>
          </p:cNvSpPr>
          <p:nvPr>
            <p:ph type="title"/>
          </p:nvPr>
        </p:nvSpPr>
        <p:spPr/>
        <p:txBody>
          <a:bodyPr>
            <a:normAutofit fontScale="90000"/>
          </a:bodyPr>
          <a:lstStyle/>
          <a:p>
            <a:r>
              <a:rPr lang="en-US" dirty="0"/>
              <a:t>Building long-lasting relationships</a:t>
            </a:r>
          </a:p>
        </p:txBody>
      </p:sp>
      <p:sp>
        <p:nvSpPr>
          <p:cNvPr id="3" name="Content Placeholder 2">
            <a:extLst>
              <a:ext uri="{FF2B5EF4-FFF2-40B4-BE49-F238E27FC236}">
                <a16:creationId xmlns:a16="http://schemas.microsoft.com/office/drawing/2014/main" id="{A85AAFAC-AC74-4E57-AA9D-A878A5ED48C8}"/>
              </a:ext>
            </a:extLst>
          </p:cNvPr>
          <p:cNvSpPr>
            <a:spLocks noGrp="1"/>
          </p:cNvSpPr>
          <p:nvPr>
            <p:ph idx="1"/>
          </p:nvPr>
        </p:nvSpPr>
        <p:spPr/>
        <p:txBody>
          <a:bodyPr>
            <a:noAutofit/>
          </a:bodyPr>
          <a:lstStyle/>
          <a:p>
            <a:r>
              <a:rPr lang="en-US" sz="3100" dirty="0"/>
              <a:t>Find colleagues in other parts of the workplace who can give you different perspective on your job, and on the company. </a:t>
            </a:r>
          </a:p>
          <a:p>
            <a:r>
              <a:rPr lang="en-US" sz="3100" dirty="0"/>
              <a:t>Friends at one company may end up at a very different company, and may be able to provide helpful information during searches</a:t>
            </a:r>
          </a:p>
          <a:p>
            <a:r>
              <a:rPr lang="en-US" sz="3100" dirty="0"/>
              <a:t>Close friends can support you when certain situations arise</a:t>
            </a:r>
          </a:p>
        </p:txBody>
      </p:sp>
    </p:spTree>
    <p:extLst>
      <p:ext uri="{BB962C8B-B14F-4D97-AF65-F5344CB8AC3E}">
        <p14:creationId xmlns:p14="http://schemas.microsoft.com/office/powerpoint/2010/main" val="40779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666F5-5683-4061-A5BE-69CB3CBE05E0}"/>
              </a:ext>
            </a:extLst>
          </p:cNvPr>
          <p:cNvSpPr>
            <a:spLocks noGrp="1"/>
          </p:cNvSpPr>
          <p:nvPr>
            <p:ph type="title"/>
          </p:nvPr>
        </p:nvSpPr>
        <p:spPr/>
        <p:txBody>
          <a:bodyPr/>
          <a:lstStyle/>
          <a:p>
            <a:r>
              <a:rPr lang="en-US" dirty="0"/>
              <a:t>Cover Letter Guidelines</a:t>
            </a:r>
          </a:p>
        </p:txBody>
      </p:sp>
      <p:sp>
        <p:nvSpPr>
          <p:cNvPr id="3" name="Content Placeholder 2">
            <a:extLst>
              <a:ext uri="{FF2B5EF4-FFF2-40B4-BE49-F238E27FC236}">
                <a16:creationId xmlns:a16="http://schemas.microsoft.com/office/drawing/2014/main" id="{FA14EA44-68A8-49DD-94D5-E61C5A36F1A4}"/>
              </a:ext>
            </a:extLst>
          </p:cNvPr>
          <p:cNvSpPr>
            <a:spLocks noGrp="1"/>
          </p:cNvSpPr>
          <p:nvPr>
            <p:ph idx="1"/>
          </p:nvPr>
        </p:nvSpPr>
        <p:spPr>
          <a:xfrm>
            <a:off x="457200" y="1935480"/>
            <a:ext cx="8229600" cy="4541520"/>
          </a:xfrm>
        </p:spPr>
        <p:txBody>
          <a:bodyPr>
            <a:noAutofit/>
          </a:bodyPr>
          <a:lstStyle/>
          <a:p>
            <a:r>
              <a:rPr lang="en-US" sz="3000" dirty="0"/>
              <a:t>Write a letter that fits the position</a:t>
            </a:r>
          </a:p>
          <a:p>
            <a:r>
              <a:rPr lang="en-US" sz="3000" dirty="0"/>
              <a:t>Use your skills to explain why you are a good candidate for the position</a:t>
            </a:r>
          </a:p>
          <a:p>
            <a:r>
              <a:rPr lang="en-US" sz="3000" dirty="0"/>
              <a:t>Use bullets to explain how you meet each requirement</a:t>
            </a:r>
          </a:p>
          <a:p>
            <a:r>
              <a:rPr lang="en-US" sz="3000" dirty="0"/>
              <a:t>Include a summary paragraph that includes other skills that may not fir the job requirements</a:t>
            </a:r>
          </a:p>
          <a:p>
            <a:r>
              <a:rPr lang="en-US" sz="3000" dirty="0"/>
              <a:t>Respectfully Submitted</a:t>
            </a:r>
          </a:p>
        </p:txBody>
      </p:sp>
    </p:spTree>
    <p:extLst>
      <p:ext uri="{BB962C8B-B14F-4D97-AF65-F5344CB8AC3E}">
        <p14:creationId xmlns:p14="http://schemas.microsoft.com/office/powerpoint/2010/main" val="154580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E52C2-88BF-4328-879E-7ADEF57DF7E1}"/>
              </a:ext>
            </a:extLst>
          </p:cNvPr>
          <p:cNvSpPr>
            <a:spLocks noGrp="1"/>
          </p:cNvSpPr>
          <p:nvPr>
            <p:ph type="title"/>
          </p:nvPr>
        </p:nvSpPr>
        <p:spPr/>
        <p:txBody>
          <a:bodyPr/>
          <a:lstStyle/>
          <a:p>
            <a:r>
              <a:rPr lang="en-US" dirty="0"/>
              <a:t>Resume 101</a:t>
            </a:r>
          </a:p>
        </p:txBody>
      </p:sp>
      <p:sp>
        <p:nvSpPr>
          <p:cNvPr id="3" name="Content Placeholder 2">
            <a:extLst>
              <a:ext uri="{FF2B5EF4-FFF2-40B4-BE49-F238E27FC236}">
                <a16:creationId xmlns:a16="http://schemas.microsoft.com/office/drawing/2014/main" id="{DCAC5ABF-4417-4AA3-98C1-2BE4261A5864}"/>
              </a:ext>
            </a:extLst>
          </p:cNvPr>
          <p:cNvSpPr>
            <a:spLocks noGrp="1"/>
          </p:cNvSpPr>
          <p:nvPr>
            <p:ph idx="1"/>
          </p:nvPr>
        </p:nvSpPr>
        <p:spPr/>
        <p:txBody>
          <a:bodyPr>
            <a:normAutofit/>
          </a:bodyPr>
          <a:lstStyle/>
          <a:p>
            <a:r>
              <a:rPr lang="en-US" sz="3200" dirty="0"/>
              <a:t>There are many Wives’ Tales about resumes</a:t>
            </a:r>
          </a:p>
          <a:p>
            <a:r>
              <a:rPr lang="en-US" sz="3200" dirty="0"/>
              <a:t>Resumes should also fit the position and the field </a:t>
            </a:r>
          </a:p>
          <a:p>
            <a:r>
              <a:rPr lang="en-US" sz="3200" dirty="0"/>
              <a:t>Include positions that will demonstrate your readiness for the position</a:t>
            </a:r>
          </a:p>
          <a:p>
            <a:r>
              <a:rPr lang="en-US" sz="3200" dirty="0"/>
              <a:t>Include all Volunteer and Civic experience</a:t>
            </a:r>
          </a:p>
        </p:txBody>
      </p:sp>
    </p:spTree>
    <p:extLst>
      <p:ext uri="{BB962C8B-B14F-4D97-AF65-F5344CB8AC3E}">
        <p14:creationId xmlns:p14="http://schemas.microsoft.com/office/powerpoint/2010/main" val="4193050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5911</TotalTime>
  <Words>1033</Words>
  <Application>Microsoft Office PowerPoint</Application>
  <PresentationFormat>On-screen Show (4:3)</PresentationFormat>
  <Paragraphs>134</Paragraphs>
  <Slides>33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Arial Unicode MS</vt:lpstr>
      <vt:lpstr>Bradley Hand ITC</vt:lpstr>
      <vt:lpstr>Calibri</vt:lpstr>
      <vt:lpstr>Constantia</vt:lpstr>
      <vt:lpstr>Wingdings 2</vt:lpstr>
      <vt:lpstr>Flow</vt:lpstr>
      <vt:lpstr>Career Planning and Development</vt:lpstr>
      <vt:lpstr>The How-To Guide </vt:lpstr>
      <vt:lpstr>Career Development</vt:lpstr>
      <vt:lpstr>Career Development Tips</vt:lpstr>
      <vt:lpstr>Ten Good Things</vt:lpstr>
      <vt:lpstr>10   5   3 List 10 Good Things about you, 5 things you enjoy at work, and 3 things you absolutely need in a job.      </vt:lpstr>
      <vt:lpstr>Building long-lasting relationships</vt:lpstr>
      <vt:lpstr>Cover Letter Guidelines</vt:lpstr>
      <vt:lpstr>Resume 101</vt:lpstr>
      <vt:lpstr>Negotiation</vt:lpstr>
      <vt:lpstr>   Sponsorship – Someone formally recommending you for a project or job  </vt:lpstr>
      <vt:lpstr>The Michael Bennett Networking Story</vt:lpstr>
      <vt:lpstr>Myths about Career Development for Women</vt:lpstr>
      <vt:lpstr>Lean In</vt:lpstr>
      <vt:lpstr>The Guys’ Guide to “Networking”</vt:lpstr>
      <vt:lpstr>PowerPoint Presentation</vt:lpstr>
      <vt:lpstr>1970s</vt:lpstr>
      <vt:lpstr>   1980s Wonder Woman</vt:lpstr>
      <vt:lpstr>Women Learned</vt:lpstr>
      <vt:lpstr>    1990s A new model with a few remaining lessons https://leanin.org/education/creating-a-level-playing-field/  </vt:lpstr>
      <vt:lpstr>Tips:</vt:lpstr>
      <vt:lpstr>Social Networking</vt:lpstr>
      <vt:lpstr>Write It Down</vt:lpstr>
      <vt:lpstr>Comments and</vt:lpstr>
      <vt:lpstr>The Roles Around You</vt:lpstr>
      <vt:lpstr>Activity</vt:lpstr>
      <vt:lpstr>The Start Up of You</vt:lpstr>
      <vt:lpstr>The Start Up of You  Reid Hoffman</vt:lpstr>
      <vt:lpstr>Tina Fey says:</vt:lpstr>
      <vt:lpstr>Leaning In </vt:lpstr>
      <vt:lpstr>Comments and</vt:lpstr>
      <vt:lpstr>PowerPoint Presentation</vt:lpstr>
      <vt:lpstr>PowerPoint Presentation</vt:lpstr>
    </vt:vector>
  </TitlesOfParts>
  <Company>MSCD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Cindy Anderson</dc:creator>
  <cp:lastModifiedBy>Cindy Underwood Anderson</cp:lastModifiedBy>
  <cp:revision>144</cp:revision>
  <cp:lastPrinted>2017-10-11T13:31:23Z</cp:lastPrinted>
  <dcterms:created xsi:type="dcterms:W3CDTF">2011-11-25T18:24:25Z</dcterms:created>
  <dcterms:modified xsi:type="dcterms:W3CDTF">2017-10-11T13:44:22Z</dcterms:modified>
</cp:coreProperties>
</file>