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02" r:id="rId2"/>
    <p:sldId id="324" r:id="rId3"/>
    <p:sldId id="325" r:id="rId4"/>
    <p:sldId id="323" r:id="rId5"/>
    <p:sldId id="310" r:id="rId6"/>
    <p:sldId id="311" r:id="rId7"/>
    <p:sldId id="326" r:id="rId8"/>
    <p:sldId id="320" r:id="rId9"/>
    <p:sldId id="322" r:id="rId10"/>
    <p:sldId id="319" r:id="rId11"/>
    <p:sldId id="317" r:id="rId12"/>
    <p:sldId id="304" r:id="rId13"/>
    <p:sldId id="305" r:id="rId14"/>
    <p:sldId id="268" r:id="rId15"/>
    <p:sldId id="313" r:id="rId16"/>
    <p:sldId id="321" r:id="rId17"/>
    <p:sldId id="306" r:id="rId18"/>
    <p:sldId id="284" r:id="rId19"/>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0" autoAdjust="0"/>
    <p:restoredTop sz="79072" autoAdjust="0"/>
  </p:normalViewPr>
  <p:slideViewPr>
    <p:cSldViewPr snapToGrid="0" snapToObjects="1">
      <p:cViewPr varScale="1">
        <p:scale>
          <a:sx n="116" d="100"/>
          <a:sy n="116" d="100"/>
        </p:scale>
        <p:origin x="816"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5.7671131573687218E-5"/>
          <c:y val="0.12235932562304416"/>
          <c:w val="0.53761485416112231"/>
          <c:h val="0.75569928377238116"/>
        </c:manualLayout>
      </c:layout>
      <c:pie3DChart>
        <c:varyColors val="1"/>
        <c:ser>
          <c:idx val="0"/>
          <c:order val="0"/>
          <c:tx>
            <c:strRef>
              <c:f>Sheet1!$B$1</c:f>
              <c:strCache>
                <c:ptCount val="1"/>
                <c:pt idx="0">
                  <c:v>Column2</c:v>
                </c:pt>
              </c:strCache>
            </c:strRef>
          </c:tx>
          <c:cat>
            <c:strRef>
              <c:f>Sheet1!$A$2:$A$7</c:f>
              <c:strCache>
                <c:ptCount val="6"/>
                <c:pt idx="0">
                  <c:v>Native American .5%</c:v>
                </c:pt>
                <c:pt idx="1">
                  <c:v>Black/African American 1.19%</c:v>
                </c:pt>
                <c:pt idx="2">
                  <c:v>Asian 2.96%</c:v>
                </c:pt>
                <c:pt idx="3">
                  <c:v>Two or More 3.59%</c:v>
                </c:pt>
                <c:pt idx="4">
                  <c:v>Hispanic/Latino 18.06%</c:v>
                </c:pt>
                <c:pt idx="5">
                  <c:v>White 73.53%</c:v>
                </c:pt>
              </c:strCache>
            </c:strRef>
          </c:cat>
          <c:val>
            <c:numRef>
              <c:f>Sheet1!$B$2:$B$7</c:f>
              <c:numCache>
                <c:formatCode>General</c:formatCode>
                <c:ptCount val="6"/>
                <c:pt idx="0">
                  <c:v>0.5</c:v>
                </c:pt>
                <c:pt idx="1">
                  <c:v>1.19</c:v>
                </c:pt>
                <c:pt idx="2">
                  <c:v>2.96</c:v>
                </c:pt>
                <c:pt idx="3">
                  <c:v>3.59</c:v>
                </c:pt>
                <c:pt idx="4">
                  <c:v>18.059999999999999</c:v>
                </c:pt>
                <c:pt idx="5">
                  <c:v>73.53</c:v>
                </c:pt>
              </c:numCache>
            </c:numRef>
          </c:val>
          <c:extLst>
            <c:ext xmlns:c16="http://schemas.microsoft.com/office/drawing/2014/chart" uri="{C3380CC4-5D6E-409C-BE32-E72D297353CC}">
              <c16:uniqueId val="{00000000-1881-4E95-8828-9450F20D7A98}"/>
            </c:ext>
          </c:extLst>
        </c:ser>
        <c:dLbls>
          <c:showLegendKey val="0"/>
          <c:showVal val="0"/>
          <c:showCatName val="0"/>
          <c:showSerName val="0"/>
          <c:showPercent val="0"/>
          <c:showBubbleSize val="0"/>
          <c:showLeaderLines val="1"/>
        </c:dLbls>
      </c:pie3DChart>
    </c:plotArea>
    <c:legend>
      <c:legendPos val="r"/>
      <c:layout>
        <c:manualLayout>
          <c:xMode val="edge"/>
          <c:yMode val="edge"/>
          <c:x val="0.57619155466352201"/>
          <c:y val="3.0768899302943308E-2"/>
          <c:w val="0.42380840078965698"/>
          <c:h val="0.79077269234070868"/>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B7C30-F73B-4C80-8A2F-8367D6649C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E9AD383-F4F5-465B-94AC-23FB6E9D25F4}">
      <dgm:prSet/>
      <dgm:spPr/>
      <dgm:t>
        <a:bodyPr/>
        <a:lstStyle/>
        <a:p>
          <a:pPr rtl="0"/>
          <a:r>
            <a:rPr lang="en-US"/>
            <a:t>Estimated populations: 167,500</a:t>
          </a:r>
        </a:p>
      </dgm:t>
    </dgm:pt>
    <dgm:pt modelId="{A299CA72-C677-4DDC-A3FC-C0E3D9CBC3D9}" type="parTrans" cxnId="{C2C692C7-BE4C-4643-8384-CC3A83A1BF61}">
      <dgm:prSet/>
      <dgm:spPr/>
      <dgm:t>
        <a:bodyPr/>
        <a:lstStyle/>
        <a:p>
          <a:endParaRPr lang="en-US"/>
        </a:p>
      </dgm:t>
    </dgm:pt>
    <dgm:pt modelId="{ABE6C299-7F6D-4044-8525-F40F3F1DD7C0}" type="sibTrans" cxnId="{C2C692C7-BE4C-4643-8384-CC3A83A1BF61}">
      <dgm:prSet/>
      <dgm:spPr/>
      <dgm:t>
        <a:bodyPr/>
        <a:lstStyle/>
        <a:p>
          <a:endParaRPr lang="en-US"/>
        </a:p>
      </dgm:t>
    </dgm:pt>
    <dgm:pt modelId="{FB103DC7-81CC-4DEF-9A9C-67BF1F96B95E}">
      <dgm:prSet/>
      <dgm:spPr/>
      <dgm:t>
        <a:bodyPr/>
        <a:lstStyle/>
        <a:p>
          <a:pPr rtl="0"/>
          <a:r>
            <a:rPr lang="en-US"/>
            <a:t>Median age: 29.3 </a:t>
          </a:r>
        </a:p>
      </dgm:t>
    </dgm:pt>
    <dgm:pt modelId="{2785793B-AAC1-4147-B3CF-1BE3FC48BF22}" type="parTrans" cxnId="{47BBD9AE-41FD-4EAC-9DFE-1D62F91CAC39}">
      <dgm:prSet/>
      <dgm:spPr/>
      <dgm:t>
        <a:bodyPr/>
        <a:lstStyle/>
        <a:p>
          <a:endParaRPr lang="en-US"/>
        </a:p>
      </dgm:t>
    </dgm:pt>
    <dgm:pt modelId="{81FE3E66-4928-4237-828F-A3287171DBDC}" type="sibTrans" cxnId="{47BBD9AE-41FD-4EAC-9DFE-1D62F91CAC39}">
      <dgm:prSet/>
      <dgm:spPr/>
      <dgm:t>
        <a:bodyPr/>
        <a:lstStyle/>
        <a:p>
          <a:endParaRPr lang="en-US"/>
        </a:p>
      </dgm:t>
    </dgm:pt>
    <dgm:pt modelId="{C6B229C1-8250-446D-B3AE-02DB15C6F331}">
      <dgm:prSet/>
      <dgm:spPr/>
      <dgm:t>
        <a:bodyPr/>
        <a:lstStyle/>
        <a:p>
          <a:pPr rtl="0"/>
          <a:r>
            <a:rPr lang="en-US"/>
            <a:t>Almost 31% participate in Free/Reduced Lunch</a:t>
          </a:r>
        </a:p>
      </dgm:t>
    </dgm:pt>
    <dgm:pt modelId="{77DE15A4-E4BC-4DB5-8AE1-A702F07661BC}" type="parTrans" cxnId="{DE51374E-3BBC-42CC-B8A3-D7ADC83A72AC}">
      <dgm:prSet/>
      <dgm:spPr/>
      <dgm:t>
        <a:bodyPr/>
        <a:lstStyle/>
        <a:p>
          <a:endParaRPr lang="en-US"/>
        </a:p>
      </dgm:t>
    </dgm:pt>
    <dgm:pt modelId="{06D2F503-6A43-4A50-A57C-46F7F440838E}" type="sibTrans" cxnId="{DE51374E-3BBC-42CC-B8A3-D7ADC83A72AC}">
      <dgm:prSet/>
      <dgm:spPr/>
      <dgm:t>
        <a:bodyPr/>
        <a:lstStyle/>
        <a:p>
          <a:endParaRPr lang="en-US"/>
        </a:p>
      </dgm:t>
    </dgm:pt>
    <dgm:pt modelId="{2DC43F2E-44D9-4D7F-AC34-1B1462B17FE3}">
      <dgm:prSet/>
      <dgm:spPr/>
      <dgm:t>
        <a:bodyPr/>
        <a:lstStyle/>
        <a:p>
          <a:pPr rtl="0"/>
          <a:r>
            <a:rPr lang="en-US"/>
            <a:t>Between 3,00 and 4,000 undocumented people</a:t>
          </a:r>
        </a:p>
      </dgm:t>
    </dgm:pt>
    <dgm:pt modelId="{0B576C32-8C0A-46FE-AFEB-F5982A2C968A}" type="parTrans" cxnId="{D4F4EF1D-31E8-4B72-A9E6-1FB74F31EAFA}">
      <dgm:prSet/>
      <dgm:spPr/>
      <dgm:t>
        <a:bodyPr/>
        <a:lstStyle/>
        <a:p>
          <a:endParaRPr lang="en-US"/>
        </a:p>
      </dgm:t>
    </dgm:pt>
    <dgm:pt modelId="{8B8F3636-14FE-43E6-A2BD-3B5BAA3A3700}" type="sibTrans" cxnId="{D4F4EF1D-31E8-4B72-A9E6-1FB74F31EAFA}">
      <dgm:prSet/>
      <dgm:spPr/>
      <dgm:t>
        <a:bodyPr/>
        <a:lstStyle/>
        <a:p>
          <a:endParaRPr lang="en-US"/>
        </a:p>
      </dgm:t>
    </dgm:pt>
    <dgm:pt modelId="{838E0CA2-DE1F-401B-9EEA-EC4D6BEC4B6F}">
      <dgm:prSet/>
      <dgm:spPr/>
      <dgm:t>
        <a:bodyPr/>
        <a:lstStyle/>
        <a:p>
          <a:pPr rtl="0"/>
          <a:r>
            <a:rPr lang="en-US"/>
            <a:t>Approximately 3,200 children live in mixed status homes</a:t>
          </a:r>
        </a:p>
      </dgm:t>
    </dgm:pt>
    <dgm:pt modelId="{348AD2DA-6504-4173-99A8-95E72B058CEB}" type="parTrans" cxnId="{4B6F319B-0541-4139-B846-8C9B5D9F520E}">
      <dgm:prSet/>
      <dgm:spPr/>
      <dgm:t>
        <a:bodyPr/>
        <a:lstStyle/>
        <a:p>
          <a:endParaRPr lang="en-US"/>
        </a:p>
      </dgm:t>
    </dgm:pt>
    <dgm:pt modelId="{387249A7-DB04-4D33-83D4-BEB1676D9729}" type="sibTrans" cxnId="{4B6F319B-0541-4139-B846-8C9B5D9F520E}">
      <dgm:prSet/>
      <dgm:spPr/>
      <dgm:t>
        <a:bodyPr/>
        <a:lstStyle/>
        <a:p>
          <a:endParaRPr lang="en-US"/>
        </a:p>
      </dgm:t>
    </dgm:pt>
    <dgm:pt modelId="{927B4670-214B-46D1-9798-88463D27F87F}">
      <dgm:prSet/>
      <dgm:spPr/>
      <dgm:t>
        <a:bodyPr/>
        <a:lstStyle/>
        <a:p>
          <a:pPr rtl="0"/>
          <a:r>
            <a:rPr lang="en-US"/>
            <a:t>Colorado poverty level for a family of four: $24,250</a:t>
          </a:r>
        </a:p>
      </dgm:t>
    </dgm:pt>
    <dgm:pt modelId="{46D54F5A-99A7-4374-A77C-D54F1FC8F3DE}" type="parTrans" cxnId="{2F168A0B-88C9-4440-B254-217AD776EB67}">
      <dgm:prSet/>
      <dgm:spPr/>
      <dgm:t>
        <a:bodyPr/>
        <a:lstStyle/>
        <a:p>
          <a:endParaRPr lang="en-US"/>
        </a:p>
      </dgm:t>
    </dgm:pt>
    <dgm:pt modelId="{74D137D2-28A5-47E4-B7F6-F4D04E37D769}" type="sibTrans" cxnId="{2F168A0B-88C9-4440-B254-217AD776EB67}">
      <dgm:prSet/>
      <dgm:spPr/>
      <dgm:t>
        <a:bodyPr/>
        <a:lstStyle/>
        <a:p>
          <a:endParaRPr lang="en-US"/>
        </a:p>
      </dgm:t>
    </dgm:pt>
    <dgm:pt modelId="{EF59803B-CCE3-441B-A64D-A5E1A99218D9}">
      <dgm:prSet/>
      <dgm:spPr/>
      <dgm:t>
        <a:bodyPr/>
        <a:lstStyle/>
        <a:p>
          <a:pPr rtl="0"/>
          <a:r>
            <a:rPr lang="en-US" dirty="0"/>
            <a:t>Larimer County 1 in 7 people live in poverty</a:t>
          </a:r>
        </a:p>
      </dgm:t>
    </dgm:pt>
    <dgm:pt modelId="{2E96912F-E62C-4BCC-A1D8-22BA33D230DE}" type="parTrans" cxnId="{358CABC8-AF96-4457-ADCE-2DE49ED8DE1E}">
      <dgm:prSet/>
      <dgm:spPr/>
      <dgm:t>
        <a:bodyPr/>
        <a:lstStyle/>
        <a:p>
          <a:endParaRPr lang="en-US"/>
        </a:p>
      </dgm:t>
    </dgm:pt>
    <dgm:pt modelId="{95B3DFC5-DA4A-412B-BB32-AC246250E6C3}" type="sibTrans" cxnId="{358CABC8-AF96-4457-ADCE-2DE49ED8DE1E}">
      <dgm:prSet/>
      <dgm:spPr/>
      <dgm:t>
        <a:bodyPr/>
        <a:lstStyle/>
        <a:p>
          <a:endParaRPr lang="en-US"/>
        </a:p>
      </dgm:t>
    </dgm:pt>
    <dgm:pt modelId="{B192C595-337C-486B-B305-0E7C23E384D3}" type="pres">
      <dgm:prSet presAssocID="{58FB7C30-F73B-4C80-8A2F-8367D6649C23}" presName="linear" presStyleCnt="0">
        <dgm:presLayoutVars>
          <dgm:animLvl val="lvl"/>
          <dgm:resizeHandles val="exact"/>
        </dgm:presLayoutVars>
      </dgm:prSet>
      <dgm:spPr/>
    </dgm:pt>
    <dgm:pt modelId="{872BB97F-BD5F-48CE-98BB-2789F6BE5F80}" type="pres">
      <dgm:prSet presAssocID="{CE9AD383-F4F5-465B-94AC-23FB6E9D25F4}" presName="parentText" presStyleLbl="node1" presStyleIdx="0" presStyleCnt="7">
        <dgm:presLayoutVars>
          <dgm:chMax val="0"/>
          <dgm:bulletEnabled val="1"/>
        </dgm:presLayoutVars>
      </dgm:prSet>
      <dgm:spPr/>
    </dgm:pt>
    <dgm:pt modelId="{C2371D26-50D1-496E-8095-A12914BCA863}" type="pres">
      <dgm:prSet presAssocID="{ABE6C299-7F6D-4044-8525-F40F3F1DD7C0}" presName="spacer" presStyleCnt="0"/>
      <dgm:spPr/>
    </dgm:pt>
    <dgm:pt modelId="{83CE5DD7-AB64-4339-9AAC-402BDC8ED6D3}" type="pres">
      <dgm:prSet presAssocID="{FB103DC7-81CC-4DEF-9A9C-67BF1F96B95E}" presName="parentText" presStyleLbl="node1" presStyleIdx="1" presStyleCnt="7">
        <dgm:presLayoutVars>
          <dgm:chMax val="0"/>
          <dgm:bulletEnabled val="1"/>
        </dgm:presLayoutVars>
      </dgm:prSet>
      <dgm:spPr/>
    </dgm:pt>
    <dgm:pt modelId="{392C1D2D-4C81-4709-9960-904D60FAC08A}" type="pres">
      <dgm:prSet presAssocID="{81FE3E66-4928-4237-828F-A3287171DBDC}" presName="spacer" presStyleCnt="0"/>
      <dgm:spPr/>
    </dgm:pt>
    <dgm:pt modelId="{4E21166D-8B3E-4707-B5C6-0F2417FFEF08}" type="pres">
      <dgm:prSet presAssocID="{C6B229C1-8250-446D-B3AE-02DB15C6F331}" presName="parentText" presStyleLbl="node1" presStyleIdx="2" presStyleCnt="7">
        <dgm:presLayoutVars>
          <dgm:chMax val="0"/>
          <dgm:bulletEnabled val="1"/>
        </dgm:presLayoutVars>
      </dgm:prSet>
      <dgm:spPr/>
    </dgm:pt>
    <dgm:pt modelId="{74F47697-B12A-4712-869E-13EE4C5F5471}" type="pres">
      <dgm:prSet presAssocID="{06D2F503-6A43-4A50-A57C-46F7F440838E}" presName="spacer" presStyleCnt="0"/>
      <dgm:spPr/>
    </dgm:pt>
    <dgm:pt modelId="{156AA764-78B0-4892-9431-D20C88F2B6E1}" type="pres">
      <dgm:prSet presAssocID="{2DC43F2E-44D9-4D7F-AC34-1B1462B17FE3}" presName="parentText" presStyleLbl="node1" presStyleIdx="3" presStyleCnt="7">
        <dgm:presLayoutVars>
          <dgm:chMax val="0"/>
          <dgm:bulletEnabled val="1"/>
        </dgm:presLayoutVars>
      </dgm:prSet>
      <dgm:spPr/>
    </dgm:pt>
    <dgm:pt modelId="{593EB188-96E5-41AC-81B9-BA7370841988}" type="pres">
      <dgm:prSet presAssocID="{8B8F3636-14FE-43E6-A2BD-3B5BAA3A3700}" presName="spacer" presStyleCnt="0"/>
      <dgm:spPr/>
    </dgm:pt>
    <dgm:pt modelId="{02A0A578-7AD7-4385-9639-A683747DE608}" type="pres">
      <dgm:prSet presAssocID="{838E0CA2-DE1F-401B-9EEA-EC4D6BEC4B6F}" presName="parentText" presStyleLbl="node1" presStyleIdx="4" presStyleCnt="7">
        <dgm:presLayoutVars>
          <dgm:chMax val="0"/>
          <dgm:bulletEnabled val="1"/>
        </dgm:presLayoutVars>
      </dgm:prSet>
      <dgm:spPr/>
    </dgm:pt>
    <dgm:pt modelId="{E892C7CC-A8A4-448C-BE8B-AA4A2AE7CD33}" type="pres">
      <dgm:prSet presAssocID="{387249A7-DB04-4D33-83D4-BEB1676D9729}" presName="spacer" presStyleCnt="0"/>
      <dgm:spPr/>
    </dgm:pt>
    <dgm:pt modelId="{186F83DD-E2DF-4631-A27F-9457AB6F7170}" type="pres">
      <dgm:prSet presAssocID="{927B4670-214B-46D1-9798-88463D27F87F}" presName="parentText" presStyleLbl="node1" presStyleIdx="5" presStyleCnt="7">
        <dgm:presLayoutVars>
          <dgm:chMax val="0"/>
          <dgm:bulletEnabled val="1"/>
        </dgm:presLayoutVars>
      </dgm:prSet>
      <dgm:spPr/>
    </dgm:pt>
    <dgm:pt modelId="{A885017F-4A61-4AC7-B2D2-A58D84636288}" type="pres">
      <dgm:prSet presAssocID="{74D137D2-28A5-47E4-B7F6-F4D04E37D769}" presName="spacer" presStyleCnt="0"/>
      <dgm:spPr/>
    </dgm:pt>
    <dgm:pt modelId="{7133D2A4-4736-4813-87D9-39C76CDA4BC7}" type="pres">
      <dgm:prSet presAssocID="{EF59803B-CCE3-441B-A64D-A5E1A99218D9}" presName="parentText" presStyleLbl="node1" presStyleIdx="6" presStyleCnt="7">
        <dgm:presLayoutVars>
          <dgm:chMax val="0"/>
          <dgm:bulletEnabled val="1"/>
        </dgm:presLayoutVars>
      </dgm:prSet>
      <dgm:spPr/>
    </dgm:pt>
  </dgm:ptLst>
  <dgm:cxnLst>
    <dgm:cxn modelId="{2F168A0B-88C9-4440-B254-217AD776EB67}" srcId="{58FB7C30-F73B-4C80-8A2F-8367D6649C23}" destId="{927B4670-214B-46D1-9798-88463D27F87F}" srcOrd="5" destOrd="0" parTransId="{46D54F5A-99A7-4374-A77C-D54F1FC8F3DE}" sibTransId="{74D137D2-28A5-47E4-B7F6-F4D04E37D769}"/>
    <dgm:cxn modelId="{D4F4EF1D-31E8-4B72-A9E6-1FB74F31EAFA}" srcId="{58FB7C30-F73B-4C80-8A2F-8367D6649C23}" destId="{2DC43F2E-44D9-4D7F-AC34-1B1462B17FE3}" srcOrd="3" destOrd="0" parTransId="{0B576C32-8C0A-46FE-AFEB-F5982A2C968A}" sibTransId="{8B8F3636-14FE-43E6-A2BD-3B5BAA3A3700}"/>
    <dgm:cxn modelId="{D94C1632-7962-47F8-84AB-E9B2077A7AA9}" type="presOf" srcId="{C6B229C1-8250-446D-B3AE-02DB15C6F331}" destId="{4E21166D-8B3E-4707-B5C6-0F2417FFEF08}" srcOrd="0" destOrd="0" presId="urn:microsoft.com/office/officeart/2005/8/layout/vList2"/>
    <dgm:cxn modelId="{C102813F-2742-4C03-99E7-C6363AE5C593}" type="presOf" srcId="{FB103DC7-81CC-4DEF-9A9C-67BF1F96B95E}" destId="{83CE5DD7-AB64-4339-9AAC-402BDC8ED6D3}" srcOrd="0" destOrd="0" presId="urn:microsoft.com/office/officeart/2005/8/layout/vList2"/>
    <dgm:cxn modelId="{B01CE967-E1B9-42E8-B4C9-25A9F625C286}" type="presOf" srcId="{2DC43F2E-44D9-4D7F-AC34-1B1462B17FE3}" destId="{156AA764-78B0-4892-9431-D20C88F2B6E1}" srcOrd="0" destOrd="0" presId="urn:microsoft.com/office/officeart/2005/8/layout/vList2"/>
    <dgm:cxn modelId="{B3F7B769-9A3C-4F40-BC28-25E60EB2E58F}" type="presOf" srcId="{838E0CA2-DE1F-401B-9EEA-EC4D6BEC4B6F}" destId="{02A0A578-7AD7-4385-9639-A683747DE608}" srcOrd="0" destOrd="0" presId="urn:microsoft.com/office/officeart/2005/8/layout/vList2"/>
    <dgm:cxn modelId="{DE51374E-3BBC-42CC-B8A3-D7ADC83A72AC}" srcId="{58FB7C30-F73B-4C80-8A2F-8367D6649C23}" destId="{C6B229C1-8250-446D-B3AE-02DB15C6F331}" srcOrd="2" destOrd="0" parTransId="{77DE15A4-E4BC-4DB5-8AE1-A702F07661BC}" sibTransId="{06D2F503-6A43-4A50-A57C-46F7F440838E}"/>
    <dgm:cxn modelId="{BD40F173-ADD8-4FBD-B9C2-BA1E7BFB16F7}" type="presOf" srcId="{58FB7C30-F73B-4C80-8A2F-8367D6649C23}" destId="{B192C595-337C-486B-B305-0E7C23E384D3}" srcOrd="0" destOrd="0" presId="urn:microsoft.com/office/officeart/2005/8/layout/vList2"/>
    <dgm:cxn modelId="{4B6F319B-0541-4139-B846-8C9B5D9F520E}" srcId="{58FB7C30-F73B-4C80-8A2F-8367D6649C23}" destId="{838E0CA2-DE1F-401B-9EEA-EC4D6BEC4B6F}" srcOrd="4" destOrd="0" parTransId="{348AD2DA-6504-4173-99A8-95E72B058CEB}" sibTransId="{387249A7-DB04-4D33-83D4-BEB1676D9729}"/>
    <dgm:cxn modelId="{47BBD9AE-41FD-4EAC-9DFE-1D62F91CAC39}" srcId="{58FB7C30-F73B-4C80-8A2F-8367D6649C23}" destId="{FB103DC7-81CC-4DEF-9A9C-67BF1F96B95E}" srcOrd="1" destOrd="0" parTransId="{2785793B-AAC1-4147-B3CF-1BE3FC48BF22}" sibTransId="{81FE3E66-4928-4237-828F-A3287171DBDC}"/>
    <dgm:cxn modelId="{F53D67C3-803D-4B52-B093-1084C13BCE00}" type="presOf" srcId="{CE9AD383-F4F5-465B-94AC-23FB6E9D25F4}" destId="{872BB97F-BD5F-48CE-98BB-2789F6BE5F80}" srcOrd="0" destOrd="0" presId="urn:microsoft.com/office/officeart/2005/8/layout/vList2"/>
    <dgm:cxn modelId="{C2C692C7-BE4C-4643-8384-CC3A83A1BF61}" srcId="{58FB7C30-F73B-4C80-8A2F-8367D6649C23}" destId="{CE9AD383-F4F5-465B-94AC-23FB6E9D25F4}" srcOrd="0" destOrd="0" parTransId="{A299CA72-C677-4DDC-A3FC-C0E3D9CBC3D9}" sibTransId="{ABE6C299-7F6D-4044-8525-F40F3F1DD7C0}"/>
    <dgm:cxn modelId="{358CABC8-AF96-4457-ADCE-2DE49ED8DE1E}" srcId="{58FB7C30-F73B-4C80-8A2F-8367D6649C23}" destId="{EF59803B-CCE3-441B-A64D-A5E1A99218D9}" srcOrd="6" destOrd="0" parTransId="{2E96912F-E62C-4BCC-A1D8-22BA33D230DE}" sibTransId="{95B3DFC5-DA4A-412B-BB32-AC246250E6C3}"/>
    <dgm:cxn modelId="{59D576EC-07A9-411D-AA23-0EB61426ED3C}" type="presOf" srcId="{EF59803B-CCE3-441B-A64D-A5E1A99218D9}" destId="{7133D2A4-4736-4813-87D9-39C76CDA4BC7}" srcOrd="0" destOrd="0" presId="urn:microsoft.com/office/officeart/2005/8/layout/vList2"/>
    <dgm:cxn modelId="{420135F2-84C7-4056-96CE-A22B7646838F}" type="presOf" srcId="{927B4670-214B-46D1-9798-88463D27F87F}" destId="{186F83DD-E2DF-4631-A27F-9457AB6F7170}" srcOrd="0" destOrd="0" presId="urn:microsoft.com/office/officeart/2005/8/layout/vList2"/>
    <dgm:cxn modelId="{2D02C970-78CB-4DC7-8CFB-70088E8F1588}" type="presParOf" srcId="{B192C595-337C-486B-B305-0E7C23E384D3}" destId="{872BB97F-BD5F-48CE-98BB-2789F6BE5F80}" srcOrd="0" destOrd="0" presId="urn:microsoft.com/office/officeart/2005/8/layout/vList2"/>
    <dgm:cxn modelId="{EAC0BD80-75B5-46D7-9158-350799E3BF08}" type="presParOf" srcId="{B192C595-337C-486B-B305-0E7C23E384D3}" destId="{C2371D26-50D1-496E-8095-A12914BCA863}" srcOrd="1" destOrd="0" presId="urn:microsoft.com/office/officeart/2005/8/layout/vList2"/>
    <dgm:cxn modelId="{5AEE31F3-AD03-42A2-943D-C90633179690}" type="presParOf" srcId="{B192C595-337C-486B-B305-0E7C23E384D3}" destId="{83CE5DD7-AB64-4339-9AAC-402BDC8ED6D3}" srcOrd="2" destOrd="0" presId="urn:microsoft.com/office/officeart/2005/8/layout/vList2"/>
    <dgm:cxn modelId="{88CBBED4-940E-464B-9B8B-5E16773079D7}" type="presParOf" srcId="{B192C595-337C-486B-B305-0E7C23E384D3}" destId="{392C1D2D-4C81-4709-9960-904D60FAC08A}" srcOrd="3" destOrd="0" presId="urn:microsoft.com/office/officeart/2005/8/layout/vList2"/>
    <dgm:cxn modelId="{B748BA8E-40D7-4025-9A6F-15FD46959FD0}" type="presParOf" srcId="{B192C595-337C-486B-B305-0E7C23E384D3}" destId="{4E21166D-8B3E-4707-B5C6-0F2417FFEF08}" srcOrd="4" destOrd="0" presId="urn:microsoft.com/office/officeart/2005/8/layout/vList2"/>
    <dgm:cxn modelId="{D6FEAF42-284F-4EB8-8266-E9E093D987C3}" type="presParOf" srcId="{B192C595-337C-486B-B305-0E7C23E384D3}" destId="{74F47697-B12A-4712-869E-13EE4C5F5471}" srcOrd="5" destOrd="0" presId="urn:microsoft.com/office/officeart/2005/8/layout/vList2"/>
    <dgm:cxn modelId="{4A0C4BD4-7099-46B4-B455-80C7DF7915F0}" type="presParOf" srcId="{B192C595-337C-486B-B305-0E7C23E384D3}" destId="{156AA764-78B0-4892-9431-D20C88F2B6E1}" srcOrd="6" destOrd="0" presId="urn:microsoft.com/office/officeart/2005/8/layout/vList2"/>
    <dgm:cxn modelId="{72AC3B00-8D54-4A5A-9E1E-4D8645200F7A}" type="presParOf" srcId="{B192C595-337C-486B-B305-0E7C23E384D3}" destId="{593EB188-96E5-41AC-81B9-BA7370841988}" srcOrd="7" destOrd="0" presId="urn:microsoft.com/office/officeart/2005/8/layout/vList2"/>
    <dgm:cxn modelId="{21973859-6C45-4B80-8F36-113071E61E34}" type="presParOf" srcId="{B192C595-337C-486B-B305-0E7C23E384D3}" destId="{02A0A578-7AD7-4385-9639-A683747DE608}" srcOrd="8" destOrd="0" presId="urn:microsoft.com/office/officeart/2005/8/layout/vList2"/>
    <dgm:cxn modelId="{5C4E7C79-CA7A-4D40-A649-E197FF6B5022}" type="presParOf" srcId="{B192C595-337C-486B-B305-0E7C23E384D3}" destId="{E892C7CC-A8A4-448C-BE8B-AA4A2AE7CD33}" srcOrd="9" destOrd="0" presId="urn:microsoft.com/office/officeart/2005/8/layout/vList2"/>
    <dgm:cxn modelId="{805EA66F-3E97-4EB1-A704-71AD4F838780}" type="presParOf" srcId="{B192C595-337C-486B-B305-0E7C23E384D3}" destId="{186F83DD-E2DF-4631-A27F-9457AB6F7170}" srcOrd="10" destOrd="0" presId="urn:microsoft.com/office/officeart/2005/8/layout/vList2"/>
    <dgm:cxn modelId="{85C133E3-8543-45CF-B656-4C3A4E336337}" type="presParOf" srcId="{B192C595-337C-486B-B305-0E7C23E384D3}" destId="{A885017F-4A61-4AC7-B2D2-A58D84636288}" srcOrd="11" destOrd="0" presId="urn:microsoft.com/office/officeart/2005/8/layout/vList2"/>
    <dgm:cxn modelId="{577C0368-42A5-4644-A142-206B2B523D73}" type="presParOf" srcId="{B192C595-337C-486B-B305-0E7C23E384D3}" destId="{7133D2A4-4736-4813-87D9-39C76CDA4BC7}"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21B45-86EB-4A6C-AA78-1C8BA4A42494}"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6DBBB8CF-B8C5-409C-9E45-7F52D8CA1ACA}">
      <dgm:prSet/>
      <dgm:spPr/>
      <dgm:t>
        <a:bodyPr/>
        <a:lstStyle/>
        <a:p>
          <a:pPr rtl="0"/>
          <a:r>
            <a:rPr lang="en-US"/>
            <a:t>Everybody vs. nobody</a:t>
          </a:r>
        </a:p>
      </dgm:t>
    </dgm:pt>
    <dgm:pt modelId="{99B2E822-885B-433C-9108-FA5F80891B8D}" type="parTrans" cxnId="{AC055D60-74AC-44B6-B41E-D2DCB3C7DA4F}">
      <dgm:prSet/>
      <dgm:spPr/>
      <dgm:t>
        <a:bodyPr/>
        <a:lstStyle/>
        <a:p>
          <a:endParaRPr lang="en-US"/>
        </a:p>
      </dgm:t>
    </dgm:pt>
    <dgm:pt modelId="{A9CAC1AA-588D-4BEA-B20A-85B2161CAF80}" type="sibTrans" cxnId="{AC055D60-74AC-44B6-B41E-D2DCB3C7DA4F}">
      <dgm:prSet/>
      <dgm:spPr/>
      <dgm:t>
        <a:bodyPr/>
        <a:lstStyle/>
        <a:p>
          <a:endParaRPr lang="en-US"/>
        </a:p>
      </dgm:t>
    </dgm:pt>
    <dgm:pt modelId="{563014A5-3BAD-4EA1-9666-8F57DA3C3085}" type="pres">
      <dgm:prSet presAssocID="{8C721B45-86EB-4A6C-AA78-1C8BA4A42494}" presName="Name0" presStyleCnt="0">
        <dgm:presLayoutVars>
          <dgm:chPref val="3"/>
          <dgm:dir/>
          <dgm:animLvl val="lvl"/>
          <dgm:resizeHandles/>
        </dgm:presLayoutVars>
      </dgm:prSet>
      <dgm:spPr/>
    </dgm:pt>
    <dgm:pt modelId="{675825E6-DF17-4B2C-B4F7-274E041416B1}" type="pres">
      <dgm:prSet presAssocID="{6DBBB8CF-B8C5-409C-9E45-7F52D8CA1ACA}" presName="horFlow" presStyleCnt="0"/>
      <dgm:spPr/>
    </dgm:pt>
    <dgm:pt modelId="{EAEF6FF6-A186-4BD8-8D74-76ABD9D4DA47}" type="pres">
      <dgm:prSet presAssocID="{6DBBB8CF-B8C5-409C-9E45-7F52D8CA1ACA}" presName="bigChev" presStyleLbl="node1" presStyleIdx="0" presStyleCnt="1"/>
      <dgm:spPr/>
    </dgm:pt>
  </dgm:ptLst>
  <dgm:cxnLst>
    <dgm:cxn modelId="{4CF74512-131A-4527-92EB-F090EF439781}" type="presOf" srcId="{8C721B45-86EB-4A6C-AA78-1C8BA4A42494}" destId="{563014A5-3BAD-4EA1-9666-8F57DA3C3085}" srcOrd="0" destOrd="0" presId="urn:microsoft.com/office/officeart/2005/8/layout/lProcess3"/>
    <dgm:cxn modelId="{AC055D60-74AC-44B6-B41E-D2DCB3C7DA4F}" srcId="{8C721B45-86EB-4A6C-AA78-1C8BA4A42494}" destId="{6DBBB8CF-B8C5-409C-9E45-7F52D8CA1ACA}" srcOrd="0" destOrd="0" parTransId="{99B2E822-885B-433C-9108-FA5F80891B8D}" sibTransId="{A9CAC1AA-588D-4BEA-B20A-85B2161CAF80}"/>
    <dgm:cxn modelId="{F35BD990-DCA3-498D-A0F3-D1FEE07B7713}" type="presOf" srcId="{6DBBB8CF-B8C5-409C-9E45-7F52D8CA1ACA}" destId="{EAEF6FF6-A186-4BD8-8D74-76ABD9D4DA47}" srcOrd="0" destOrd="0" presId="urn:microsoft.com/office/officeart/2005/8/layout/lProcess3"/>
    <dgm:cxn modelId="{BFB6E5B3-7E2D-442A-A9F7-29E7B31FEC1D}" type="presParOf" srcId="{563014A5-3BAD-4EA1-9666-8F57DA3C3085}" destId="{675825E6-DF17-4B2C-B4F7-274E041416B1}" srcOrd="0" destOrd="0" presId="urn:microsoft.com/office/officeart/2005/8/layout/lProcess3"/>
    <dgm:cxn modelId="{1CA3B401-5EB2-43FA-B53B-E439B3F42068}" type="presParOf" srcId="{675825E6-DF17-4B2C-B4F7-274E041416B1}" destId="{EAEF6FF6-A186-4BD8-8D74-76ABD9D4DA4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BB97F-BD5F-48CE-98BB-2789F6BE5F80}">
      <dsp:nvSpPr>
        <dsp:cNvPr id="0" name=""/>
        <dsp:cNvSpPr/>
      </dsp:nvSpPr>
      <dsp:spPr>
        <a:xfrm>
          <a:off x="0" y="119407"/>
          <a:ext cx="5946586"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Estimated populations: 167,500</a:t>
          </a:r>
        </a:p>
      </dsp:txBody>
      <dsp:txXfrm>
        <a:off x="20561" y="139968"/>
        <a:ext cx="5905464" cy="380078"/>
      </dsp:txXfrm>
    </dsp:sp>
    <dsp:sp modelId="{83CE5DD7-AB64-4339-9AAC-402BDC8ED6D3}">
      <dsp:nvSpPr>
        <dsp:cNvPr id="0" name=""/>
        <dsp:cNvSpPr/>
      </dsp:nvSpPr>
      <dsp:spPr>
        <a:xfrm>
          <a:off x="0" y="592447"/>
          <a:ext cx="5946586"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Median age: 29.3 </a:t>
          </a:r>
        </a:p>
      </dsp:txBody>
      <dsp:txXfrm>
        <a:off x="20561" y="613008"/>
        <a:ext cx="5905464" cy="380078"/>
      </dsp:txXfrm>
    </dsp:sp>
    <dsp:sp modelId="{4E21166D-8B3E-4707-B5C6-0F2417FFEF08}">
      <dsp:nvSpPr>
        <dsp:cNvPr id="0" name=""/>
        <dsp:cNvSpPr/>
      </dsp:nvSpPr>
      <dsp:spPr>
        <a:xfrm>
          <a:off x="0" y="1065487"/>
          <a:ext cx="5946586"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Almost 31% participate in Free/Reduced Lunch</a:t>
          </a:r>
        </a:p>
      </dsp:txBody>
      <dsp:txXfrm>
        <a:off x="20561" y="1086048"/>
        <a:ext cx="5905464" cy="380078"/>
      </dsp:txXfrm>
    </dsp:sp>
    <dsp:sp modelId="{156AA764-78B0-4892-9431-D20C88F2B6E1}">
      <dsp:nvSpPr>
        <dsp:cNvPr id="0" name=""/>
        <dsp:cNvSpPr/>
      </dsp:nvSpPr>
      <dsp:spPr>
        <a:xfrm>
          <a:off x="0" y="1538527"/>
          <a:ext cx="5946586"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Between 3,00 and 4,000 undocumented people</a:t>
          </a:r>
        </a:p>
      </dsp:txBody>
      <dsp:txXfrm>
        <a:off x="20561" y="1559088"/>
        <a:ext cx="5905464" cy="380078"/>
      </dsp:txXfrm>
    </dsp:sp>
    <dsp:sp modelId="{02A0A578-7AD7-4385-9639-A683747DE608}">
      <dsp:nvSpPr>
        <dsp:cNvPr id="0" name=""/>
        <dsp:cNvSpPr/>
      </dsp:nvSpPr>
      <dsp:spPr>
        <a:xfrm>
          <a:off x="0" y="2011568"/>
          <a:ext cx="5946586"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Approximately 3,200 children live in mixed status homes</a:t>
          </a:r>
        </a:p>
      </dsp:txBody>
      <dsp:txXfrm>
        <a:off x="20561" y="2032129"/>
        <a:ext cx="5905464" cy="380078"/>
      </dsp:txXfrm>
    </dsp:sp>
    <dsp:sp modelId="{186F83DD-E2DF-4631-A27F-9457AB6F7170}">
      <dsp:nvSpPr>
        <dsp:cNvPr id="0" name=""/>
        <dsp:cNvSpPr/>
      </dsp:nvSpPr>
      <dsp:spPr>
        <a:xfrm>
          <a:off x="0" y="2484608"/>
          <a:ext cx="5946586"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Colorado poverty level for a family of four: $24,250</a:t>
          </a:r>
        </a:p>
      </dsp:txBody>
      <dsp:txXfrm>
        <a:off x="20561" y="2505169"/>
        <a:ext cx="5905464" cy="380078"/>
      </dsp:txXfrm>
    </dsp:sp>
    <dsp:sp modelId="{7133D2A4-4736-4813-87D9-39C76CDA4BC7}">
      <dsp:nvSpPr>
        <dsp:cNvPr id="0" name=""/>
        <dsp:cNvSpPr/>
      </dsp:nvSpPr>
      <dsp:spPr>
        <a:xfrm>
          <a:off x="0" y="2957648"/>
          <a:ext cx="5946586"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Larimer County 1 in 7 people live in poverty</a:t>
          </a:r>
        </a:p>
      </dsp:txBody>
      <dsp:txXfrm>
        <a:off x="20561" y="2978209"/>
        <a:ext cx="5905464" cy="380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F6FF6-A186-4BD8-8D74-76ABD9D4DA47}">
      <dsp:nvSpPr>
        <dsp:cNvPr id="0" name=""/>
        <dsp:cNvSpPr/>
      </dsp:nvSpPr>
      <dsp:spPr>
        <a:xfrm>
          <a:off x="0" y="1016229"/>
          <a:ext cx="3664493" cy="146579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rtl="0">
            <a:lnSpc>
              <a:spcPct val="90000"/>
            </a:lnSpc>
            <a:spcBef>
              <a:spcPct val="0"/>
            </a:spcBef>
            <a:spcAft>
              <a:spcPct val="35000"/>
            </a:spcAft>
            <a:buNone/>
          </a:pPr>
          <a:r>
            <a:rPr lang="en-US" sz="3500" kern="1200"/>
            <a:t>Everybody vs. nobody</a:t>
          </a:r>
        </a:p>
      </dsp:txBody>
      <dsp:txXfrm>
        <a:off x="732899" y="1016229"/>
        <a:ext cx="2198696" cy="14657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343" cy="465455"/>
          </a:xfrm>
          <a:prstGeom prst="rect">
            <a:avLst/>
          </a:prstGeom>
        </p:spPr>
        <p:txBody>
          <a:bodyPr vert="horz" lIns="93320" tIns="46659" rIns="93320" bIns="46659" rtlCol="0"/>
          <a:lstStyle>
            <a:lvl1pPr algn="l">
              <a:defRPr sz="1200"/>
            </a:lvl1pPr>
          </a:lstStyle>
          <a:p>
            <a:endParaRPr lang="en-US"/>
          </a:p>
        </p:txBody>
      </p:sp>
      <p:sp>
        <p:nvSpPr>
          <p:cNvPr id="3" name="Date Placeholder 2"/>
          <p:cNvSpPr>
            <a:spLocks noGrp="1"/>
          </p:cNvSpPr>
          <p:nvPr>
            <p:ph type="dt" idx="1"/>
          </p:nvPr>
        </p:nvSpPr>
        <p:spPr>
          <a:xfrm>
            <a:off x="3978133" y="2"/>
            <a:ext cx="3043343" cy="465455"/>
          </a:xfrm>
          <a:prstGeom prst="rect">
            <a:avLst/>
          </a:prstGeom>
        </p:spPr>
        <p:txBody>
          <a:bodyPr vert="horz" lIns="93320" tIns="46659" rIns="93320" bIns="46659" rtlCol="0"/>
          <a:lstStyle>
            <a:lvl1pPr algn="r">
              <a:defRPr sz="1200"/>
            </a:lvl1pPr>
          </a:lstStyle>
          <a:p>
            <a:fld id="{5045A7F1-0C08-EB49-B817-946913A85869}" type="datetimeFigureOut">
              <a:rPr lang="en-US" smtClean="0"/>
              <a:t>10/10/2017</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0" tIns="46659" rIns="93320" bIns="46659" rtlCol="0" anchor="ctr"/>
          <a:lstStyle/>
          <a:p>
            <a:endParaRPr lang="en-US"/>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320" tIns="46659" rIns="93320"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2031"/>
            <a:ext cx="3043343" cy="465455"/>
          </a:xfrm>
          <a:prstGeom prst="rect">
            <a:avLst/>
          </a:prstGeom>
        </p:spPr>
        <p:txBody>
          <a:bodyPr vert="horz" lIns="93320" tIns="46659" rIns="93320"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20" tIns="46659" rIns="93320" bIns="46659" rtlCol="0" anchor="b"/>
          <a:lstStyle>
            <a:lvl1pPr algn="r">
              <a:defRPr sz="1200"/>
            </a:lvl1pPr>
          </a:lstStyle>
          <a:p>
            <a:fld id="{185B3CA0-C603-CB4B-9F1E-8CE571997FB1}" type="slidenum">
              <a:rPr lang="en-US" smtClean="0"/>
              <a:t>‹#›</a:t>
            </a:fld>
            <a:endParaRPr lang="en-US"/>
          </a:p>
        </p:txBody>
      </p:sp>
    </p:spTree>
    <p:extLst>
      <p:ext uri="{BB962C8B-B14F-4D97-AF65-F5344CB8AC3E}">
        <p14:creationId xmlns:p14="http://schemas.microsoft.com/office/powerpoint/2010/main" val="32389795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4D09-A349-9440-BCAB-AB080F97913F}" type="slidenum">
              <a:rPr lang="en-US" smtClean="0"/>
              <a:t>1</a:t>
            </a:fld>
            <a:endParaRPr lang="en-US"/>
          </a:p>
        </p:txBody>
      </p:sp>
    </p:spTree>
    <p:extLst>
      <p:ext uri="{BB962C8B-B14F-4D97-AF65-F5344CB8AC3E}">
        <p14:creationId xmlns:p14="http://schemas.microsoft.com/office/powerpoint/2010/main" val="1093212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them where they are and partner</a:t>
            </a:r>
          </a:p>
          <a:p>
            <a:endParaRPr lang="en-US" dirty="0"/>
          </a:p>
          <a:p>
            <a:endParaRPr lang="en-US" dirty="0"/>
          </a:p>
          <a:p>
            <a:r>
              <a:rPr lang="en-US" dirty="0"/>
              <a:t>– if you provide a service that another organization can get behind, they may be able to gain permission from their clients/patrons to share their contact potentially result in a list of people to personally reach out to and an introduction from a trusted source</a:t>
            </a:r>
          </a:p>
          <a:p>
            <a:r>
              <a:rPr lang="en-US" dirty="0"/>
              <a:t>Incentives for members of hard to reach populations to recruit more people wouldn’t recommend saying they have to be of a certain </a:t>
            </a:r>
            <a:r>
              <a:rPr lang="en-US" dirty="0" err="1"/>
              <a:t>demogrphic</a:t>
            </a:r>
            <a:r>
              <a:rPr lang="en-US" dirty="0"/>
              <a:t> but there is a good chance they will know more people of similar age, background, and ethnicity.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11</a:t>
            </a:fld>
            <a:endParaRPr lang="en-US"/>
          </a:p>
        </p:txBody>
      </p:sp>
    </p:spTree>
    <p:extLst>
      <p:ext uri="{BB962C8B-B14F-4D97-AF65-F5344CB8AC3E}">
        <p14:creationId xmlns:p14="http://schemas.microsoft.com/office/powerpoint/2010/main" val="3327180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8983" indent="-458983">
              <a:buFont typeface="Arial" panose="020B0604020202020204" pitchFamily="34" charset="0"/>
              <a:buChar char="•"/>
            </a:pPr>
            <a:r>
              <a:rPr lang="en-US" dirty="0">
                <a:solidFill>
                  <a:srgbClr val="FF0000"/>
                </a:solidFill>
              </a:rPr>
              <a:t>Spanish survey on tablet for Alta Vista outreach</a:t>
            </a:r>
          </a:p>
          <a:p>
            <a:pPr marL="458983" indent="-458983">
              <a:buFont typeface="Arial" panose="020B0604020202020204" pitchFamily="34" charset="0"/>
              <a:buChar char="•"/>
            </a:pPr>
            <a:r>
              <a:rPr lang="en-US" dirty="0">
                <a:solidFill>
                  <a:srgbClr val="FF0000"/>
                </a:solidFill>
              </a:rPr>
              <a:t>West Nile Virus children’s activity</a:t>
            </a:r>
          </a:p>
          <a:p>
            <a:pPr marL="458983" indent="-458983">
              <a:buFont typeface="Arial" panose="020B0604020202020204" pitchFamily="34" charset="0"/>
              <a:buChar char="•"/>
            </a:pPr>
            <a:r>
              <a:rPr lang="en-US" dirty="0">
                <a:solidFill>
                  <a:srgbClr val="FF0000"/>
                </a:solidFill>
              </a:rPr>
              <a:t>Budget Engagement – pin on boards exercise when updating strategic plan,</a:t>
            </a:r>
            <a:r>
              <a:rPr lang="en-US" baseline="0" dirty="0">
                <a:solidFill>
                  <a:srgbClr val="FF0000"/>
                </a:solidFill>
              </a:rPr>
              <a:t> </a:t>
            </a:r>
            <a:r>
              <a:rPr lang="en-US" dirty="0">
                <a:solidFill>
                  <a:srgbClr val="FF0000"/>
                </a:solidFill>
              </a:rPr>
              <a:t>mobile</a:t>
            </a:r>
            <a:r>
              <a:rPr lang="en-US" baseline="0" dirty="0">
                <a:solidFill>
                  <a:srgbClr val="FF0000"/>
                </a:solidFill>
              </a:rPr>
              <a:t> budget booths for BF</a:t>
            </a:r>
          </a:p>
          <a:p>
            <a:pPr marL="458983" indent="-458983">
              <a:buFont typeface="Arial" panose="020B0604020202020204" pitchFamily="34" charset="0"/>
              <a:buChar char="•"/>
            </a:pPr>
            <a:endParaRPr lang="en-US" baseline="0" dirty="0">
              <a:solidFill>
                <a:srgbClr val="FF0000"/>
              </a:solidFill>
            </a:endParaRPr>
          </a:p>
          <a:p>
            <a:r>
              <a:rPr lang="en-US" dirty="0"/>
              <a:t>New</a:t>
            </a:r>
            <a:r>
              <a:rPr lang="en-US" baseline="0" dirty="0"/>
              <a:t> Campaign to raise general awareness of existing channels, build identity of different channels (Nature vs. </a:t>
            </a:r>
            <a:r>
              <a:rPr lang="en-US" baseline="0" dirty="0" err="1"/>
              <a:t>Transporation</a:t>
            </a:r>
            <a:r>
              <a:rPr lang="en-US" baseline="0" dirty="0"/>
              <a:t>), create user generated content, build not only a sense of empowerment but responsibility in terms of civic engagement</a:t>
            </a:r>
            <a:endParaRPr lang="en-US" dirty="0"/>
          </a:p>
          <a:p>
            <a:r>
              <a:rPr lang="en-US" dirty="0"/>
              <a:t>Your: Volunteer (10,000 active</a:t>
            </a:r>
            <a:r>
              <a:rPr lang="en-US" baseline="0" dirty="0"/>
              <a:t> volunteers)</a:t>
            </a:r>
            <a:r>
              <a:rPr lang="en-US" dirty="0"/>
              <a:t>, Access Fort Collins, Boards and Commissions,</a:t>
            </a:r>
            <a:r>
              <a:rPr lang="en-US" baseline="0" dirty="0"/>
              <a:t> CityWorks 101</a:t>
            </a:r>
            <a:endParaRPr lang="en-US" dirty="0"/>
          </a:p>
          <a:p>
            <a:r>
              <a:rPr lang="en-US" dirty="0"/>
              <a:t>My: #</a:t>
            </a:r>
            <a:r>
              <a:rPr lang="en-US" dirty="0" err="1"/>
              <a:t>MyFoCo</a:t>
            </a:r>
            <a:r>
              <a:rPr lang="en-US" dirty="0"/>
              <a:t>,</a:t>
            </a:r>
            <a:r>
              <a:rPr lang="en-US" baseline="0" dirty="0"/>
              <a:t> cultural centers and program such as art in public places</a:t>
            </a:r>
            <a:endParaRPr lang="en-US" dirty="0"/>
          </a:p>
          <a:p>
            <a:r>
              <a:rPr lang="en-US" dirty="0"/>
              <a:t>Our:</a:t>
            </a:r>
            <a:r>
              <a:rPr lang="en-US" baseline="0" dirty="0"/>
              <a:t> #</a:t>
            </a:r>
            <a:r>
              <a:rPr lang="en-US" baseline="0" dirty="0" err="1"/>
              <a:t>FoCoCreate</a:t>
            </a:r>
            <a:r>
              <a:rPr lang="en-US" baseline="0" dirty="0"/>
              <a:t>, </a:t>
            </a:r>
            <a:r>
              <a:rPr lang="en-US" baseline="0" dirty="0" err="1"/>
              <a:t>CityView</a:t>
            </a:r>
            <a:r>
              <a:rPr lang="en-US" baseline="0" dirty="0"/>
              <a:t> </a:t>
            </a:r>
          </a:p>
          <a:p>
            <a:endParaRPr lang="en-US" baseline="0" dirty="0"/>
          </a:p>
          <a:p>
            <a:r>
              <a:rPr lang="en-US" baseline="0" dirty="0"/>
              <a:t>Our City engagement </a:t>
            </a:r>
            <a:r>
              <a:rPr lang="en-US" baseline="0" dirty="0" err="1"/>
              <a:t>platformm</a:t>
            </a:r>
            <a:r>
              <a:rPr lang="en-US" baseline="0" dirty="0"/>
              <a:t> just launched includes analytics and reporting and a variety of engagement tools from questionnaires, mapping, videos, community driven discussion boards, and more </a:t>
            </a:r>
            <a:endParaRPr lang="en-US" dirty="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185B3CA0-C603-CB4B-9F1E-8CE571997FB1}" type="slidenum">
              <a:rPr lang="en-US" smtClean="0"/>
              <a:t>12</a:t>
            </a:fld>
            <a:endParaRPr lang="en-US"/>
          </a:p>
        </p:txBody>
      </p:sp>
    </p:spTree>
    <p:extLst>
      <p:ext uri="{BB962C8B-B14F-4D97-AF65-F5344CB8AC3E}">
        <p14:creationId xmlns:p14="http://schemas.microsoft.com/office/powerpoint/2010/main" val="176397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13</a:t>
            </a:fld>
            <a:endParaRPr lang="en-US"/>
          </a:p>
        </p:txBody>
      </p:sp>
    </p:spTree>
    <p:extLst>
      <p:ext uri="{BB962C8B-B14F-4D97-AF65-F5344CB8AC3E}">
        <p14:creationId xmlns:p14="http://schemas.microsoft.com/office/powerpoint/2010/main" val="3284928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Mission is to Provide:</a:t>
            </a:r>
          </a:p>
          <a:p>
            <a:pPr marL="172119" indent="-172119">
              <a:buFont typeface="Arial" panose="020B0604020202020204" pitchFamily="34" charset="0"/>
              <a:buChar char="•"/>
            </a:pPr>
            <a:r>
              <a:rPr lang="en-US" dirty="0"/>
              <a:t>Best</a:t>
            </a:r>
            <a:r>
              <a:rPr lang="en-US" baseline="0" dirty="0"/>
              <a:t> power</a:t>
            </a:r>
          </a:p>
          <a:p>
            <a:pPr marL="172119" indent="-172119">
              <a:buFont typeface="Arial" panose="020B0604020202020204" pitchFamily="34" charset="0"/>
              <a:buChar char="•"/>
            </a:pPr>
            <a:r>
              <a:rPr lang="en-US" baseline="0" dirty="0"/>
              <a:t>Best utility</a:t>
            </a:r>
          </a:p>
          <a:p>
            <a:pPr marL="172119" indent="-172119">
              <a:buFont typeface="Arial" panose="020B0604020202020204" pitchFamily="34" charset="0"/>
              <a:buChar char="•"/>
            </a:pPr>
            <a:r>
              <a:rPr lang="en-US" baseline="0" dirty="0"/>
              <a:t>Fast internet</a:t>
            </a:r>
          </a:p>
          <a:p>
            <a:pPr marL="172119" indent="-172119">
              <a:buFont typeface="Arial" panose="020B0604020202020204" pitchFamily="34" charset="0"/>
              <a:buChar char="•"/>
            </a:pPr>
            <a:r>
              <a:rPr lang="en-US" baseline="0" dirty="0"/>
              <a:t>Diverse economy</a:t>
            </a:r>
          </a:p>
          <a:p>
            <a:endParaRPr lang="en-US" baseline="0" dirty="0"/>
          </a:p>
          <a:p>
            <a:r>
              <a:rPr lang="en-US" baseline="0" dirty="0"/>
              <a:t>What platform does your organization provide? </a:t>
            </a:r>
          </a:p>
          <a:p>
            <a:endParaRPr lang="en-US" baseline="0" dirty="0"/>
          </a:p>
          <a:p>
            <a:r>
              <a:rPr lang="en-US" baseline="0" dirty="0"/>
              <a:t>Appeal to people that will come to this community and co-create with us and other community members</a:t>
            </a:r>
          </a:p>
          <a:p>
            <a:r>
              <a:rPr lang="en-US" baseline="0" dirty="0"/>
              <a:t>Continuous organic improvement driven by everyone</a:t>
            </a:r>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14</a:t>
            </a:fld>
            <a:endParaRPr lang="en-US"/>
          </a:p>
        </p:txBody>
      </p:sp>
    </p:spTree>
    <p:extLst>
      <p:ext uri="{BB962C8B-B14F-4D97-AF65-F5344CB8AC3E}">
        <p14:creationId xmlns:p14="http://schemas.microsoft.com/office/powerpoint/2010/main" val="25268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8983">
              <a:defRPr/>
            </a:pPr>
            <a:r>
              <a:rPr lang="en-US" dirty="0"/>
              <a:t>Stakeholders usually people with power or influence in this case often in making final decisions, financial support, in this case their power is their time, and your organization needs it</a:t>
            </a:r>
          </a:p>
          <a:p>
            <a:endParaRPr lang="en-US" dirty="0"/>
          </a:p>
          <a:p>
            <a:r>
              <a:rPr lang="en-US" dirty="0"/>
              <a:t>Map stakeholders,</a:t>
            </a:r>
            <a:r>
              <a:rPr lang="en-US" baseline="0" dirty="0"/>
              <a:t> priorities but we’re going to shift slightly and map our hard to reach groups and then make plans for each of them</a:t>
            </a:r>
          </a:p>
          <a:p>
            <a:endParaRPr lang="en-US" baseline="0" dirty="0"/>
          </a:p>
          <a:p>
            <a:r>
              <a:rPr lang="en-US" baseline="0" dirty="0"/>
              <a:t>Small </a:t>
            </a:r>
            <a:r>
              <a:rPr lang="en-US" baseline="0" dirty="0" err="1"/>
              <a:t>smallis</a:t>
            </a:r>
            <a:r>
              <a:rPr lang="en-US" baseline="0" dirty="0"/>
              <a:t> groups since we are a big group – seven groups of five</a:t>
            </a:r>
          </a:p>
          <a:p>
            <a:endParaRPr lang="en-US" baseline="0" dirty="0"/>
          </a:p>
          <a:p>
            <a:r>
              <a:rPr lang="en-US" baseline="0" dirty="0"/>
              <a:t>Secret feedback!!!</a:t>
            </a:r>
          </a:p>
          <a:p>
            <a:r>
              <a:rPr lang="en-US" baseline="0" dirty="0"/>
              <a:t>Has anyone done something similar? If so what did you learn from it.</a:t>
            </a:r>
          </a:p>
          <a:p>
            <a:endParaRPr lang="en-US" baseline="0" dirty="0"/>
          </a:p>
          <a:p>
            <a:r>
              <a:rPr lang="en-US" baseline="0" dirty="0"/>
              <a:t>What would you add? </a:t>
            </a:r>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15</a:t>
            </a:fld>
            <a:endParaRPr lang="en-US"/>
          </a:p>
        </p:txBody>
      </p:sp>
    </p:spTree>
    <p:extLst>
      <p:ext uri="{BB962C8B-B14F-4D97-AF65-F5344CB8AC3E}">
        <p14:creationId xmlns:p14="http://schemas.microsoft.com/office/powerpoint/2010/main" val="202222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8983">
              <a:defRPr/>
            </a:pPr>
            <a:r>
              <a:rPr lang="en-US" dirty="0"/>
              <a:t>Anytime you try something you get information. Google analytics, backend data generated by ad campaigns</a:t>
            </a:r>
          </a:p>
          <a:p>
            <a:pPr defTabSz="458983">
              <a:defRPr/>
            </a:pPr>
            <a:endParaRPr lang="en-US" dirty="0"/>
          </a:p>
          <a:p>
            <a:pPr defTabSz="458983">
              <a:defRPr/>
            </a:pPr>
            <a:r>
              <a:rPr lang="en-US" dirty="0"/>
              <a:t>provide three additional contacts, gift card if one volunteers and repeat</a:t>
            </a:r>
          </a:p>
          <a:p>
            <a:pPr defTabSz="458983">
              <a:defRPr/>
            </a:pPr>
            <a:endParaRPr lang="en-US" dirty="0"/>
          </a:p>
          <a:p>
            <a:pPr defTabSz="458983">
              <a:defRPr/>
            </a:pPr>
            <a:r>
              <a:rPr lang="en-US" dirty="0"/>
              <a:t>(someone else put a giant event together filled with people and local fairs are often affordable for vendors)</a:t>
            </a:r>
          </a:p>
          <a:p>
            <a:endParaRPr lang="en-US" dirty="0"/>
          </a:p>
          <a:p>
            <a:r>
              <a:rPr lang="en-US" dirty="0"/>
              <a:t>Would be great to say, you’ll make the world a better place boom motivation but think a little more targeted in terms of cultural and target audience incentives</a:t>
            </a:r>
          </a:p>
          <a:p>
            <a:endParaRPr lang="en-US" dirty="0"/>
          </a:p>
          <a:p>
            <a:r>
              <a:rPr lang="en-US" dirty="0"/>
              <a:t>High school students – gift cards, shadowing opportunities, </a:t>
            </a:r>
          </a:p>
          <a:p>
            <a:r>
              <a:rPr lang="en-US" dirty="0"/>
              <a:t>60+ - service exchanges, </a:t>
            </a:r>
          </a:p>
          <a:p>
            <a:endParaRPr lang="en-US" dirty="0"/>
          </a:p>
          <a:p>
            <a:r>
              <a:rPr lang="en-US" dirty="0"/>
              <a:t>Clearly state their role volunteers for advisory groups, we need to make sure they know exactly who they will be advising and their level of influence, the fastest way to break trust or lose an audience is to engage them for something and then make them feel like their time was wasted</a:t>
            </a:r>
          </a:p>
          <a:p>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16</a:t>
            </a:fld>
            <a:endParaRPr lang="en-US"/>
          </a:p>
        </p:txBody>
      </p:sp>
    </p:spTree>
    <p:extLst>
      <p:ext uri="{BB962C8B-B14F-4D97-AF65-F5344CB8AC3E}">
        <p14:creationId xmlns:p14="http://schemas.microsoft.com/office/powerpoint/2010/main" val="3448981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119" indent="-172119">
              <a:buFont typeface="Arial" panose="020B0604020202020204" pitchFamily="34" charset="0"/>
              <a:buChar char="•"/>
            </a:pPr>
            <a:r>
              <a:rPr lang="en-US" dirty="0"/>
              <a:t>Get</a:t>
            </a:r>
            <a:r>
              <a:rPr lang="en-US" baseline="0" dirty="0"/>
              <a:t> beyond save the world messaging – not personal, too big, daunting, don’t see how they will make a difference, believe they will do good on the level they are interested in</a:t>
            </a:r>
          </a:p>
          <a:p>
            <a:pPr marL="172119" indent="-172119">
              <a:buFont typeface="Arial" panose="020B0604020202020204" pitchFamily="34" charset="0"/>
              <a:buChar char="•"/>
            </a:pPr>
            <a:endParaRPr lang="en-US" baseline="0" dirty="0"/>
          </a:p>
          <a:p>
            <a:pPr marL="172119" indent="-172119">
              <a:buFont typeface="Arial" panose="020B0604020202020204" pitchFamily="34" charset="0"/>
              <a:buChar char="•"/>
            </a:pPr>
            <a:r>
              <a:rPr lang="en-US" baseline="0" dirty="0"/>
              <a:t>WORD OF MOUTH</a:t>
            </a:r>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17</a:t>
            </a:fld>
            <a:endParaRPr lang="en-US"/>
          </a:p>
        </p:txBody>
      </p:sp>
    </p:spTree>
    <p:extLst>
      <p:ext uri="{BB962C8B-B14F-4D97-AF65-F5344CB8AC3E}">
        <p14:creationId xmlns:p14="http://schemas.microsoft.com/office/powerpoint/2010/main" val="213448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18</a:t>
            </a:fld>
            <a:endParaRPr lang="en-US"/>
          </a:p>
        </p:txBody>
      </p:sp>
    </p:spTree>
    <p:extLst>
      <p:ext uri="{BB962C8B-B14F-4D97-AF65-F5344CB8AC3E}">
        <p14:creationId xmlns:p14="http://schemas.microsoft.com/office/powerpoint/2010/main" val="38949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Census</a:t>
            </a:r>
            <a:r>
              <a:rPr lang="en-US" baseline="0" dirty="0"/>
              <a:t> Data is </a:t>
            </a:r>
            <a:r>
              <a:rPr lang="en-US" b="1" baseline="0" dirty="0"/>
              <a:t>out of date</a:t>
            </a:r>
            <a:endParaRPr lang="en-US" b="1" dirty="0"/>
          </a:p>
          <a:p>
            <a:r>
              <a:rPr lang="en-US" dirty="0"/>
              <a:t>City has</a:t>
            </a:r>
            <a:r>
              <a:rPr lang="en-US" baseline="0" dirty="0"/>
              <a:t> a demographic page</a:t>
            </a:r>
            <a:endParaRPr lang="en-US" dirty="0"/>
          </a:p>
          <a:p>
            <a:r>
              <a:rPr lang="en-US" dirty="0"/>
              <a:t>PSD breaks down</a:t>
            </a:r>
            <a:r>
              <a:rPr lang="en-US" baseline="0" dirty="0"/>
              <a:t> demographics by school and provides a public and provides Annual Report</a:t>
            </a:r>
          </a:p>
          <a:p>
            <a:r>
              <a:rPr lang="en-US" baseline="0" dirty="0"/>
              <a:t>United Way researches poverty and data in the county</a:t>
            </a:r>
            <a:endParaRPr lang="en-US" dirty="0"/>
          </a:p>
          <a:p>
            <a:r>
              <a:rPr lang="en-US" dirty="0"/>
              <a:t>Center of Migration Studies</a:t>
            </a:r>
          </a:p>
          <a:p>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2</a:t>
            </a:fld>
            <a:endParaRPr lang="en-US"/>
          </a:p>
        </p:txBody>
      </p:sp>
    </p:spTree>
    <p:extLst>
      <p:ext uri="{BB962C8B-B14F-4D97-AF65-F5344CB8AC3E}">
        <p14:creationId xmlns:p14="http://schemas.microsoft.com/office/powerpoint/2010/main" val="4219108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a:t>
            </a:r>
            <a:r>
              <a:rPr lang="en-US" baseline="0" dirty="0"/>
              <a:t> median age about 38% so we are very young</a:t>
            </a:r>
          </a:p>
          <a:p>
            <a:r>
              <a:rPr lang="en-US" baseline="0" dirty="0"/>
              <a:t>A little old for “college town”</a:t>
            </a:r>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3</a:t>
            </a:fld>
            <a:endParaRPr lang="en-US"/>
          </a:p>
        </p:txBody>
      </p:sp>
    </p:spTree>
    <p:extLst>
      <p:ext uri="{BB962C8B-B14F-4D97-AF65-F5344CB8AC3E}">
        <p14:creationId xmlns:p14="http://schemas.microsoft.com/office/powerpoint/2010/main" val="3413128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a:t>
            </a:r>
            <a:r>
              <a:rPr lang="en-US" baseline="0" dirty="0"/>
              <a:t> list</a:t>
            </a:r>
          </a:p>
          <a:p>
            <a:pPr defTabSz="458983">
              <a:defRPr/>
            </a:pPr>
            <a:r>
              <a:rPr lang="en-US" dirty="0"/>
              <a:t>Barriers: social circumstances, characteristics and behaviors, institutional relationships, cultural diversity, language and education levels – often cross over of barriers</a:t>
            </a:r>
          </a:p>
          <a:p>
            <a:endParaRPr lang="en-US" dirty="0"/>
          </a:p>
          <a:p>
            <a:r>
              <a:rPr lang="en-US" dirty="0"/>
              <a:t>Begs the question,</a:t>
            </a:r>
            <a:r>
              <a:rPr lang="en-US" baseline="0" dirty="0"/>
              <a:t> “who is easy to reach?” </a:t>
            </a:r>
          </a:p>
          <a:p>
            <a:r>
              <a:rPr lang="en-US" baseline="0" dirty="0"/>
              <a:t>Do you have groups of people that are completely available and ready to go at a moments notice?</a:t>
            </a:r>
          </a:p>
          <a:p>
            <a:endParaRPr lang="en-US" baseline="0" dirty="0"/>
          </a:p>
          <a:p>
            <a:r>
              <a:rPr lang="en-US" baseline="0" dirty="0"/>
              <a:t>Depending on the context this can expand into things like service resistant and cross over of barriers, low income fathers, etc. </a:t>
            </a:r>
          </a:p>
          <a:p>
            <a:endParaRPr lang="en-US" baseline="0" dirty="0"/>
          </a:p>
          <a:p>
            <a:r>
              <a:rPr lang="en-US" baseline="0" dirty="0"/>
              <a:t>You will not develop and relationship and make progress unless you determine who is your hard to reach, prioritize groups, and make customized communication plans based on the interests, barriers, and needs of this group – fact. </a:t>
            </a:r>
          </a:p>
          <a:p>
            <a:endParaRPr lang="en-US" baseline="0" dirty="0"/>
          </a:p>
          <a:p>
            <a:r>
              <a:rPr lang="en-US" baseline="0" dirty="0"/>
              <a:t>The City has broken youth into the three separate groups listed here and is focusing on Spanish speakers, high school students and low income families right now</a:t>
            </a:r>
          </a:p>
          <a:p>
            <a:endParaRPr lang="en-US" baseline="0" dirty="0"/>
          </a:p>
          <a:p>
            <a:r>
              <a:rPr lang="en-US" baseline="0" dirty="0"/>
              <a:t>Kind of like everything has its price, every person or group has an interest. Low income parents – how can we create or show a financial incentive or benefit to their children?</a:t>
            </a:r>
          </a:p>
          <a:p>
            <a:r>
              <a:rPr lang="en-US" baseline="0" dirty="0"/>
              <a:t>Single parents – how can we offer some support or make sure our volunteer hour feels like personal time for them?</a:t>
            </a:r>
          </a:p>
          <a:p>
            <a:r>
              <a:rPr lang="en-US" baseline="0" dirty="0"/>
              <a:t>Geographically isolated – what are the services nearby where we can hang fliers or try and build an ambassador relationship with, could we arrange a shuttle for a special volunteer opportunity out of that area? </a:t>
            </a:r>
          </a:p>
          <a:p>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4</a:t>
            </a:fld>
            <a:endParaRPr lang="en-US"/>
          </a:p>
        </p:txBody>
      </p:sp>
    </p:spTree>
    <p:extLst>
      <p:ext uri="{BB962C8B-B14F-4D97-AF65-F5344CB8AC3E}">
        <p14:creationId xmlns:p14="http://schemas.microsoft.com/office/powerpoint/2010/main" val="206867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8983">
              <a:defRPr/>
            </a:pPr>
            <a:r>
              <a:rPr lang="en-US" dirty="0"/>
              <a:t>United Way of Santa Clara conducted research poll to gather insight on reasons minorities are less present in organized volunteering. Thi</a:t>
            </a:r>
            <a:r>
              <a:rPr lang="en-US" baseline="0" dirty="0"/>
              <a:t>s is w</a:t>
            </a:r>
            <a:r>
              <a:rPr lang="en-US" dirty="0"/>
              <a:t>hat they</a:t>
            </a:r>
            <a:r>
              <a:rPr lang="en-US" baseline="0" dirty="0"/>
              <a:t> found:</a:t>
            </a:r>
            <a:endParaRPr lang="en-US" dirty="0"/>
          </a:p>
          <a:p>
            <a:endParaRPr lang="en-US" dirty="0"/>
          </a:p>
          <a:p>
            <a:endParaRPr lang="en-US" dirty="0"/>
          </a:p>
          <a:p>
            <a:r>
              <a:rPr lang="en-US" dirty="0"/>
              <a:t>Maybe more importantly especially in terms of hard to reach is why</a:t>
            </a:r>
            <a:r>
              <a:rPr lang="en-US" baseline="0" dirty="0"/>
              <a:t> don’t people volunteer? </a:t>
            </a:r>
          </a:p>
          <a:p>
            <a:r>
              <a:rPr lang="en-US" baseline="0" dirty="0"/>
              <a:t>We might be a slightly biased audience but there are a lot of benefits no matter what stage you are at in your life</a:t>
            </a:r>
          </a:p>
          <a:p>
            <a:r>
              <a:rPr lang="en-US" baseline="0" dirty="0"/>
              <a:t>Maybe even ESPECIALLY for some of these harder to reach groups that maybe need more support, or to develop skills, and gain community</a:t>
            </a:r>
          </a:p>
          <a:p>
            <a:endParaRPr lang="en-US" baseline="0" dirty="0"/>
          </a:p>
          <a:p>
            <a:r>
              <a:rPr lang="en-US" b="1" i="1" baseline="0" dirty="0"/>
              <a:t>The thing is some of these identified barriers are actually counteracted by volunteering </a:t>
            </a:r>
          </a:p>
          <a:p>
            <a:endParaRPr lang="en-US" b="1" i="1" baseline="0" dirty="0"/>
          </a:p>
          <a:p>
            <a:r>
              <a:rPr lang="en-US" b="0" i="0" baseline="0" dirty="0"/>
              <a:t>So how do we connect the dots? How do we let these audiences know that they are not only welcome and </a:t>
            </a:r>
            <a:r>
              <a:rPr lang="en-US" b="1" i="0" baseline="0" dirty="0"/>
              <a:t>wanted but stand to make incredible gains </a:t>
            </a:r>
            <a:endParaRPr lang="en-US" b="1" i="0" dirty="0"/>
          </a:p>
        </p:txBody>
      </p:sp>
      <p:sp>
        <p:nvSpPr>
          <p:cNvPr id="4" name="Slide Number Placeholder 3"/>
          <p:cNvSpPr>
            <a:spLocks noGrp="1"/>
          </p:cNvSpPr>
          <p:nvPr>
            <p:ph type="sldNum" sz="quarter" idx="10"/>
          </p:nvPr>
        </p:nvSpPr>
        <p:spPr/>
        <p:txBody>
          <a:bodyPr/>
          <a:lstStyle/>
          <a:p>
            <a:fld id="{185B3CA0-C603-CB4B-9F1E-8CE571997FB1}" type="slidenum">
              <a:rPr lang="en-US" smtClean="0"/>
              <a:t>6</a:t>
            </a:fld>
            <a:endParaRPr lang="en-US"/>
          </a:p>
        </p:txBody>
      </p:sp>
    </p:spTree>
    <p:extLst>
      <p:ext uri="{BB962C8B-B14F-4D97-AF65-F5344CB8AC3E}">
        <p14:creationId xmlns:p14="http://schemas.microsoft.com/office/powerpoint/2010/main" val="145699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how bad this slide</a:t>
            </a:r>
            <a:r>
              <a:rPr lang="en-US" baseline="0" dirty="0"/>
              <a:t> looks!</a:t>
            </a:r>
          </a:p>
          <a:p>
            <a:endParaRPr lang="en-US" baseline="0" dirty="0"/>
          </a:p>
          <a:p>
            <a:r>
              <a:rPr lang="en-US" baseline="0" dirty="0"/>
              <a:t>All italics a giant elephant butt? </a:t>
            </a:r>
          </a:p>
          <a:p>
            <a:endParaRPr lang="en-US" dirty="0"/>
          </a:p>
          <a:p>
            <a:r>
              <a:rPr lang="en-US" dirty="0"/>
              <a:t>The answer is</a:t>
            </a:r>
            <a:r>
              <a:rPr lang="en-US" baseline="0" dirty="0"/>
              <a:t> we have to know our audience </a:t>
            </a:r>
          </a:p>
          <a:p>
            <a:endParaRPr lang="en-US" baseline="0" dirty="0"/>
          </a:p>
          <a:p>
            <a:r>
              <a:rPr lang="en-US" baseline="0" dirty="0"/>
              <a:t>It is wonderful to set a goal of reaching everyone and that can be the ultimate achievement but to get there you need to use data and record keeping to see who is missing and decide who you want to reach first</a:t>
            </a:r>
          </a:p>
          <a:p>
            <a:endParaRPr lang="en-US" baseline="0" dirty="0"/>
          </a:p>
          <a:p>
            <a:r>
              <a:rPr lang="en-US" baseline="0" dirty="0"/>
              <a:t>One piece at a time</a:t>
            </a:r>
          </a:p>
        </p:txBody>
      </p:sp>
      <p:sp>
        <p:nvSpPr>
          <p:cNvPr id="4" name="Slide Number Placeholder 3"/>
          <p:cNvSpPr>
            <a:spLocks noGrp="1"/>
          </p:cNvSpPr>
          <p:nvPr>
            <p:ph type="sldNum" sz="quarter" idx="10"/>
          </p:nvPr>
        </p:nvSpPr>
        <p:spPr/>
        <p:txBody>
          <a:bodyPr/>
          <a:lstStyle/>
          <a:p>
            <a:fld id="{185B3CA0-C603-CB4B-9F1E-8CE571997FB1}" type="slidenum">
              <a:rPr lang="en-US" smtClean="0"/>
              <a:t>7</a:t>
            </a:fld>
            <a:endParaRPr lang="en-US"/>
          </a:p>
        </p:txBody>
      </p:sp>
    </p:spTree>
    <p:extLst>
      <p:ext uri="{BB962C8B-B14F-4D97-AF65-F5344CB8AC3E}">
        <p14:creationId xmlns:p14="http://schemas.microsoft.com/office/powerpoint/2010/main" val="337913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2"/>
              </a:buClr>
            </a:pPr>
            <a:r>
              <a:rPr lang="en-US" dirty="0"/>
              <a:t>We</a:t>
            </a:r>
            <a:r>
              <a:rPr lang="en-US" baseline="0" dirty="0"/>
              <a:t> covered already there a lot of organizations that can provide this for you already </a:t>
            </a:r>
          </a:p>
          <a:p>
            <a:pPr>
              <a:buClr>
                <a:schemeClr val="tx2"/>
              </a:buClr>
            </a:pPr>
            <a:endParaRPr lang="en-US" baseline="0" dirty="0"/>
          </a:p>
          <a:p>
            <a:pPr>
              <a:buClr>
                <a:schemeClr val="tx2"/>
              </a:buClr>
            </a:pPr>
            <a:r>
              <a:rPr lang="en-US" baseline="0" dirty="0"/>
              <a:t>Citizen Survey – we offer presentations and help cross sectioning the data if you would like </a:t>
            </a:r>
          </a:p>
          <a:p>
            <a:pPr defTabSz="458983">
              <a:buClr>
                <a:schemeClr val="tx2"/>
              </a:buClr>
            </a:pPr>
            <a:r>
              <a:rPr lang="en-US" dirty="0"/>
              <a:t>The saying if I could be a fly on the wall in that room. Media kind of lets you do that. Look up organizations/groups on all the social media platforms. What are they talking about? How many people engage on the different topics? What are they doing? Recommending to each other? You can do this on a more local level otherwise compiled reports are available about this all over the Internet. </a:t>
            </a:r>
          </a:p>
          <a:p>
            <a:pPr>
              <a:buClr>
                <a:schemeClr val="tx2"/>
              </a:buClr>
            </a:pPr>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8</a:t>
            </a:fld>
            <a:endParaRPr lang="en-US"/>
          </a:p>
        </p:txBody>
      </p:sp>
    </p:spTree>
    <p:extLst>
      <p:ext uri="{BB962C8B-B14F-4D97-AF65-F5344CB8AC3E}">
        <p14:creationId xmlns:p14="http://schemas.microsoft.com/office/powerpoint/2010/main" val="153940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Micro-volunteer on a smart phone some examples:</a:t>
            </a:r>
          </a:p>
          <a:p>
            <a:r>
              <a:rPr lang="en-US" dirty="0"/>
              <a:t>Translation, image/content tagging, editing, content creation, mapping, feedback</a:t>
            </a:r>
          </a:p>
          <a:p>
            <a:r>
              <a:rPr lang="en-US" dirty="0"/>
              <a:t>Smithsonian ex. </a:t>
            </a:r>
          </a:p>
          <a:p>
            <a:r>
              <a:rPr lang="en-US" dirty="0"/>
              <a:t>What tasks do you have that someone could do tomorrow, this afternoon, for 20 minutes? Even if they have to be trained short term opportunities can continue, maybe they will volunteer for 20 minutes 20 times</a:t>
            </a:r>
          </a:p>
          <a:p>
            <a:endParaRPr lang="en-US" dirty="0"/>
          </a:p>
          <a:p>
            <a:r>
              <a:rPr lang="en-US" dirty="0"/>
              <a:t>Are there options that parents can do with children</a:t>
            </a:r>
          </a:p>
          <a:p>
            <a:r>
              <a:rPr lang="en-US" dirty="0"/>
              <a:t>What opportunities don’t require language skills</a:t>
            </a:r>
          </a:p>
          <a:p>
            <a:r>
              <a:rPr lang="en-US" dirty="0"/>
              <a:t>What will make them feel like they are giving back to their direct community – minorities or harder to reach populations may feel disenfranchised so the thought of giving back to community they feel no connection to is not appealing</a:t>
            </a:r>
          </a:p>
          <a:p>
            <a:endParaRPr lang="en-US" dirty="0"/>
          </a:p>
          <a:p>
            <a:r>
              <a:rPr lang="en-US" dirty="0"/>
              <a:t>What is your structure?</a:t>
            </a:r>
          </a:p>
          <a:p>
            <a:r>
              <a:rPr lang="en-US" dirty="0"/>
              <a:t>What is your documentation? </a:t>
            </a:r>
          </a:p>
          <a:p>
            <a:r>
              <a:rPr lang="en-US" dirty="0"/>
              <a:t>Do people need background checks, if people are undocumented, know people who are undocumented or maybe even have some sort of temporary legal status, the idea of background checks and records can be an issue</a:t>
            </a:r>
          </a:p>
        </p:txBody>
      </p:sp>
      <p:sp>
        <p:nvSpPr>
          <p:cNvPr id="4" name="Slide Number Placeholder 3"/>
          <p:cNvSpPr>
            <a:spLocks noGrp="1"/>
          </p:cNvSpPr>
          <p:nvPr>
            <p:ph type="sldNum" sz="quarter" idx="10"/>
          </p:nvPr>
        </p:nvSpPr>
        <p:spPr/>
        <p:txBody>
          <a:bodyPr/>
          <a:lstStyle/>
          <a:p>
            <a:fld id="{185B3CA0-C603-CB4B-9F1E-8CE571997FB1}" type="slidenum">
              <a:rPr lang="en-US" smtClean="0"/>
              <a:t>9</a:t>
            </a:fld>
            <a:endParaRPr lang="en-US"/>
          </a:p>
        </p:txBody>
      </p:sp>
    </p:spTree>
    <p:extLst>
      <p:ext uri="{BB962C8B-B14F-4D97-AF65-F5344CB8AC3E}">
        <p14:creationId xmlns:p14="http://schemas.microsoft.com/office/powerpoint/2010/main" val="801850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6864" indent="-286864">
              <a:buFont typeface="Arial" panose="020B0604020202020204" pitchFamily="34" charset="0"/>
              <a:buChar char="•"/>
            </a:pPr>
            <a:r>
              <a:rPr lang="en-US" dirty="0"/>
              <a:t>Systematic tools and language</a:t>
            </a:r>
          </a:p>
          <a:p>
            <a:pPr marL="286864" indent="-286864">
              <a:buFont typeface="Arial" panose="020B0604020202020204" pitchFamily="34" charset="0"/>
              <a:buChar char="•"/>
            </a:pPr>
            <a:r>
              <a:rPr lang="en-US" dirty="0"/>
              <a:t>Trainings</a:t>
            </a:r>
          </a:p>
          <a:p>
            <a:pPr marL="745848" lvl="1" indent="-286864" defTabSz="458983">
              <a:buFont typeface="Arial" panose="020B0604020202020204" pitchFamily="34" charset="0"/>
              <a:buChar char="•"/>
              <a:defRPr/>
            </a:pPr>
            <a:r>
              <a:rPr lang="en-US" b="0" dirty="0"/>
              <a:t>About</a:t>
            </a:r>
            <a:r>
              <a:rPr lang="en-US" b="0" baseline="0" dirty="0"/>
              <a:t> 30 staff members trained and certified in public engagement through IAP2 (International Association for Public Participation)</a:t>
            </a:r>
            <a:endParaRPr lang="en-US" dirty="0"/>
          </a:p>
          <a:p>
            <a:pPr marL="286864" indent="-286864">
              <a:buFont typeface="Arial" panose="020B0604020202020204" pitchFamily="34" charset="0"/>
              <a:buChar char="•"/>
            </a:pPr>
            <a:r>
              <a:rPr lang="en-US" dirty="0"/>
              <a:t>Transparency</a:t>
            </a:r>
          </a:p>
          <a:p>
            <a:pPr marL="286864" indent="-286864">
              <a:buFont typeface="Arial" panose="020B0604020202020204" pitchFamily="34" charset="0"/>
              <a:buChar char="•"/>
            </a:pPr>
            <a:r>
              <a:rPr lang="en-US" dirty="0"/>
              <a:t>Community partnerships (public private partnerships, organizations used as avenues of communication</a:t>
            </a:r>
          </a:p>
          <a:p>
            <a:pPr marL="286864" indent="-286864">
              <a:buFont typeface="Arial" panose="020B0604020202020204" pitchFamily="34" charset="0"/>
              <a:buChar char="•"/>
            </a:pPr>
            <a:r>
              <a:rPr lang="en-US" dirty="0"/>
              <a:t>Your voice is heard &amp; considered</a:t>
            </a:r>
          </a:p>
          <a:p>
            <a:pPr marL="286864" indent="-286864">
              <a:buFont typeface="Arial" panose="020B0604020202020204" pitchFamily="34" charset="0"/>
              <a:buChar char="•"/>
            </a:pPr>
            <a:r>
              <a:rPr lang="en-US" dirty="0"/>
              <a:t>Managing expectations – be clear and honest when a project is at the Inform &amp; Consult level vs. the collaborate level </a:t>
            </a:r>
          </a:p>
          <a:p>
            <a:pPr marL="286864" indent="-286864">
              <a:buFont typeface="Arial" panose="020B0604020202020204" pitchFamily="34" charset="0"/>
              <a:buChar char="•"/>
            </a:pPr>
            <a:r>
              <a:rPr lang="en-US" dirty="0"/>
              <a:t>Project go more smoothly when the public is aware and included</a:t>
            </a:r>
          </a:p>
          <a:p>
            <a:pPr marL="286864" indent="-286864">
              <a:buFont typeface="Arial" panose="020B0604020202020204" pitchFamily="34" charset="0"/>
              <a:buChar char="•"/>
            </a:pPr>
            <a:endParaRPr lang="en-US" dirty="0"/>
          </a:p>
          <a:p>
            <a:pPr marL="286864" indent="-286864">
              <a:buFont typeface="Arial" panose="020B0604020202020204" pitchFamily="34" charset="0"/>
              <a:buChar char="•"/>
            </a:pPr>
            <a:r>
              <a:rPr lang="en-US" dirty="0"/>
              <a:t>Other tools that we’ll use today</a:t>
            </a:r>
          </a:p>
          <a:p>
            <a:endParaRPr lang="en-US" dirty="0"/>
          </a:p>
        </p:txBody>
      </p:sp>
      <p:sp>
        <p:nvSpPr>
          <p:cNvPr id="4" name="Slide Number Placeholder 3"/>
          <p:cNvSpPr>
            <a:spLocks noGrp="1"/>
          </p:cNvSpPr>
          <p:nvPr>
            <p:ph type="sldNum" sz="quarter" idx="10"/>
          </p:nvPr>
        </p:nvSpPr>
        <p:spPr/>
        <p:txBody>
          <a:bodyPr/>
          <a:lstStyle/>
          <a:p>
            <a:fld id="{185B3CA0-C603-CB4B-9F1E-8CE571997FB1}" type="slidenum">
              <a:rPr lang="en-US" smtClean="0"/>
              <a:t>10</a:t>
            </a:fld>
            <a:endParaRPr lang="en-US"/>
          </a:p>
        </p:txBody>
      </p:sp>
    </p:spTree>
    <p:extLst>
      <p:ext uri="{BB962C8B-B14F-4D97-AF65-F5344CB8AC3E}">
        <p14:creationId xmlns:p14="http://schemas.microsoft.com/office/powerpoint/2010/main" val="400308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2965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336A68-D5C4-EF40-B998-6E375F9C805C}" type="slidenum">
              <a:rPr lang="en-US" smtClean="0"/>
              <a:t>‹#›</a:t>
            </a:fld>
            <a:endParaRPr lang="en-US"/>
          </a:p>
        </p:txBody>
      </p:sp>
    </p:spTree>
    <p:extLst>
      <p:ext uri="{BB962C8B-B14F-4D97-AF65-F5344CB8AC3E}">
        <p14:creationId xmlns:p14="http://schemas.microsoft.com/office/powerpoint/2010/main" val="274841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B336A68-D5C4-EF40-B998-6E375F9C805C}" type="slidenum">
              <a:rPr lang="en-US" smtClean="0"/>
              <a:t>‹#›</a:t>
            </a:fld>
            <a:endParaRPr lang="en-US"/>
          </a:p>
        </p:txBody>
      </p:sp>
    </p:spTree>
    <p:extLst>
      <p:ext uri="{BB962C8B-B14F-4D97-AF65-F5344CB8AC3E}">
        <p14:creationId xmlns:p14="http://schemas.microsoft.com/office/powerpoint/2010/main" val="145010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1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37708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1291" cy="5143500"/>
          </a:xfrm>
          <a:prstGeom prst="rect">
            <a:avLst/>
          </a:prstGeom>
        </p:spPr>
      </p:pic>
      <p:sp>
        <p:nvSpPr>
          <p:cNvPr id="9"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21400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103826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1"/>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128354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B336A68-D5C4-EF40-B998-6E375F9C805C}" type="slidenum">
              <a:rPr lang="en-US" smtClean="0"/>
              <a:t>‹#›</a:t>
            </a:fld>
            <a:endParaRPr lang="en-US"/>
          </a:p>
        </p:txBody>
      </p:sp>
    </p:spTree>
    <p:extLst>
      <p:ext uri="{BB962C8B-B14F-4D97-AF65-F5344CB8AC3E}">
        <p14:creationId xmlns:p14="http://schemas.microsoft.com/office/powerpoint/2010/main" val="30193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7565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99701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B336A68-D5C4-EF40-B998-6E375F9C805C}" type="slidenum">
              <a:rPr lang="en-US" smtClean="0"/>
              <a:t>‹#›</a:t>
            </a:fld>
            <a:endParaRPr lang="en-US"/>
          </a:p>
        </p:txBody>
      </p:sp>
    </p:spTree>
    <p:extLst>
      <p:ext uri="{BB962C8B-B14F-4D97-AF65-F5344CB8AC3E}">
        <p14:creationId xmlns:p14="http://schemas.microsoft.com/office/powerpoint/2010/main" val="156701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138" y="418674"/>
            <a:ext cx="8323056" cy="4389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15138" y="1096367"/>
            <a:ext cx="8310838" cy="349825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32614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r" defTabSz="457200" rtl="0" eaLnBrk="1" latinLnBrk="0" hangingPunct="1">
        <a:spcBef>
          <a:spcPct val="0"/>
        </a:spcBef>
        <a:buNone/>
        <a:defRPr sz="2800" kern="1200">
          <a:solidFill>
            <a:schemeClr val="bg1"/>
          </a:solidFill>
          <a:latin typeface="Arial"/>
          <a:ea typeface="+mj-ea"/>
          <a:cs typeface="Arial"/>
        </a:defRPr>
      </a:lvl1pPr>
    </p:titleStyle>
    <p:bodyStyle>
      <a:lvl1pPr marL="0" indent="0" algn="l" defTabSz="457200" rtl="0" eaLnBrk="1" latinLnBrk="0" hangingPunct="1">
        <a:spcBef>
          <a:spcPct val="20000"/>
        </a:spcBef>
        <a:buFont typeface="Arial"/>
        <a:buNone/>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2"/>
          </a:solidFill>
          <a:latin typeface="Arial"/>
          <a:ea typeface="+mn-ea"/>
          <a:cs typeface="Arial"/>
        </a:defRPr>
      </a:lvl2pPr>
      <a:lvl3pPr marL="1143000" indent="-228600" algn="l" defTabSz="457200" rtl="0" eaLnBrk="1" latinLnBrk="0" hangingPunct="1">
        <a:spcBef>
          <a:spcPct val="20000"/>
        </a:spcBef>
        <a:buFont typeface="Lucida Grande"/>
        <a:buChar char="-"/>
        <a:defRPr sz="2000" kern="1200">
          <a:solidFill>
            <a:schemeClr val="bg2"/>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671" b="25475"/>
          <a:stretch/>
        </p:blipFill>
        <p:spPr>
          <a:xfrm>
            <a:off x="4447" y="440376"/>
            <a:ext cx="9139553" cy="4703124"/>
          </a:xfrm>
          <a:prstGeom prst="rect">
            <a:avLst/>
          </a:prstGeom>
        </p:spPr>
      </p:pic>
      <p:sp>
        <p:nvSpPr>
          <p:cNvPr id="4" name="Slide Number Placeholder 3"/>
          <p:cNvSpPr>
            <a:spLocks noGrp="1"/>
          </p:cNvSpPr>
          <p:nvPr>
            <p:ph type="sldNum" sz="quarter" idx="4"/>
          </p:nvPr>
        </p:nvSpPr>
        <p:spPr/>
        <p:txBody>
          <a:bodyPr/>
          <a:lstStyle/>
          <a:p>
            <a:fld id="{6B336A68-D5C4-EF40-B998-6E375F9C805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4447" y="-1"/>
            <a:ext cx="9144000" cy="1450848"/>
          </a:xfrm>
          <a:prstGeom prst="rect">
            <a:avLst/>
          </a:prstGeom>
        </p:spPr>
      </p:pic>
      <p:pic>
        <p:nvPicPr>
          <p:cNvPr id="6" name="Picture 5"/>
          <p:cNvPicPr>
            <a:picLocks noChangeAspect="1"/>
          </p:cNvPicPr>
          <p:nvPr/>
        </p:nvPicPr>
        <p:blipFill>
          <a:blip r:embed="rId5"/>
          <a:stretch>
            <a:fillRect/>
          </a:stretch>
        </p:blipFill>
        <p:spPr>
          <a:xfrm>
            <a:off x="0" y="3918204"/>
            <a:ext cx="9144000" cy="1225296"/>
          </a:xfrm>
          <a:prstGeom prst="rect">
            <a:avLst/>
          </a:prstGeom>
        </p:spPr>
      </p:pic>
      <p:sp>
        <p:nvSpPr>
          <p:cNvPr id="9" name="Footer Placeholder 3"/>
          <p:cNvSpPr txBox="1">
            <a:spLocks/>
          </p:cNvSpPr>
          <p:nvPr/>
        </p:nvSpPr>
        <p:spPr>
          <a:xfrm>
            <a:off x="3368402" y="75251"/>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10000"/>
              </a:lnSpc>
            </a:pPr>
            <a:r>
              <a:rPr lang="en-US" sz="1200" spc="0" dirty="0">
                <a:latin typeface="Arial"/>
                <a:cs typeface="Arial"/>
              </a:rPr>
              <a:t>Annie Bierbower – Civic Engagement Liaison</a:t>
            </a:r>
          </a:p>
        </p:txBody>
      </p:sp>
      <p:sp>
        <p:nvSpPr>
          <p:cNvPr id="10" name="Footer Placeholder 3"/>
          <p:cNvSpPr txBox="1">
            <a:spLocks/>
          </p:cNvSpPr>
          <p:nvPr/>
        </p:nvSpPr>
        <p:spPr>
          <a:xfrm>
            <a:off x="3368402" y="-41462"/>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30000"/>
              </a:lnSpc>
            </a:pPr>
            <a:endParaRPr lang="en-US" sz="1200" spc="0" dirty="0">
              <a:latin typeface="Arial"/>
              <a:cs typeface="Arial"/>
            </a:endParaRPr>
          </a:p>
        </p:txBody>
      </p:sp>
      <p:sp>
        <p:nvSpPr>
          <p:cNvPr id="11" name="Footer Placeholder 3"/>
          <p:cNvSpPr txBox="1">
            <a:spLocks/>
          </p:cNvSpPr>
          <p:nvPr/>
        </p:nvSpPr>
        <p:spPr>
          <a:xfrm>
            <a:off x="3399662" y="4556282"/>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10000"/>
              </a:lnSpc>
            </a:pPr>
            <a:r>
              <a:rPr lang="en-US" sz="2000" spc="0" dirty="0">
                <a:solidFill>
                  <a:schemeClr val="bg1"/>
                </a:solidFill>
                <a:latin typeface="Arial"/>
                <a:cs typeface="Arial"/>
              </a:rPr>
              <a:t>Recruiting and Engaging </a:t>
            </a:r>
          </a:p>
          <a:p>
            <a:pPr algn="r">
              <a:lnSpc>
                <a:spcPct val="110000"/>
              </a:lnSpc>
            </a:pPr>
            <a:r>
              <a:rPr lang="en-US" sz="2000" spc="0" dirty="0">
                <a:solidFill>
                  <a:schemeClr val="bg1"/>
                </a:solidFill>
                <a:latin typeface="Arial"/>
                <a:cs typeface="Arial"/>
              </a:rPr>
              <a:t>Hard to Reach Populations</a:t>
            </a:r>
          </a:p>
        </p:txBody>
      </p:sp>
    </p:spTree>
    <p:extLst>
      <p:ext uri="{BB962C8B-B14F-4D97-AF65-F5344CB8AC3E}">
        <p14:creationId xmlns:p14="http://schemas.microsoft.com/office/powerpoint/2010/main" val="287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994" y="418674"/>
            <a:ext cx="8323056" cy="438994"/>
          </a:xfrm>
        </p:spPr>
        <p:txBody>
          <a:bodyPr/>
          <a:lstStyle/>
          <a:p>
            <a:r>
              <a:rPr lang="en-US" sz="2000" dirty="0"/>
              <a:t>Systematic Engagement Planning</a:t>
            </a:r>
          </a:p>
        </p:txBody>
      </p:sp>
      <p:sp>
        <p:nvSpPr>
          <p:cNvPr id="4" name="Slide Number Placeholder 3"/>
          <p:cNvSpPr>
            <a:spLocks noGrp="1"/>
          </p:cNvSpPr>
          <p:nvPr>
            <p:ph type="sldNum" sz="quarter" idx="4"/>
          </p:nvPr>
        </p:nvSpPr>
        <p:spPr/>
        <p:txBody>
          <a:bodyPr/>
          <a:lstStyle/>
          <a:p>
            <a:fld id="{6B336A68-D5C4-EF40-B998-6E375F9C805C}" type="slidenum">
              <a:rPr lang="en-US" smtClean="0"/>
              <a:pPr/>
              <a:t>10</a:t>
            </a:fld>
            <a:endParaRPr lang="en-US" dirty="0"/>
          </a:p>
        </p:txBody>
      </p:sp>
      <p:pic>
        <p:nvPicPr>
          <p:cNvPr id="11"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t="5145"/>
          <a:stretch/>
        </p:blipFill>
        <p:spPr>
          <a:xfrm>
            <a:off x="338096" y="1043168"/>
            <a:ext cx="5238919" cy="3578399"/>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680" y="1043168"/>
            <a:ext cx="2886267" cy="35759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642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8" descr="M:\Communications\2015BFO\2015 Strategic Plan Outreach Final Report\Outreach Photos\LaFamilia2.JPG"/>
          <p:cNvPicPr>
            <a:picLocks noChangeAspect="1" noChangeArrowheads="1"/>
          </p:cNvPicPr>
          <p:nvPr/>
        </p:nvPicPr>
        <p:blipFill rotWithShape="1">
          <a:blip r:embed="rId3">
            <a:extLst>
              <a:ext uri="{28A0092B-C50C-407E-A947-70E740481C1C}">
                <a14:useLocalDpi xmlns:a14="http://schemas.microsoft.com/office/drawing/2010/main" val="0"/>
              </a:ext>
            </a:extLst>
          </a:blip>
          <a:srcRect l="28410" t="30015" r="23090" b="8569"/>
          <a:stretch/>
        </p:blipFill>
        <p:spPr bwMode="auto">
          <a:xfrm>
            <a:off x="6449523" y="935018"/>
            <a:ext cx="2686791" cy="25517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Where are they?</a:t>
            </a:r>
          </a:p>
        </p:txBody>
      </p:sp>
      <p:sp>
        <p:nvSpPr>
          <p:cNvPr id="3" name="Content Placeholder 2"/>
          <p:cNvSpPr>
            <a:spLocks noGrp="1"/>
          </p:cNvSpPr>
          <p:nvPr>
            <p:ph idx="1"/>
          </p:nvPr>
        </p:nvSpPr>
        <p:spPr>
          <a:xfrm>
            <a:off x="454215" y="1096367"/>
            <a:ext cx="5131039" cy="3498256"/>
          </a:xfrm>
        </p:spPr>
        <p:txBody>
          <a:bodyPr/>
          <a:lstStyle/>
          <a:p>
            <a:pPr marL="342900" indent="-342900">
              <a:buFont typeface="Arial" panose="020B0604020202020204" pitchFamily="34" charset="0"/>
              <a:buChar char="•"/>
            </a:pPr>
            <a:r>
              <a:rPr lang="en-US" dirty="0"/>
              <a:t>Organizations for almost anything</a:t>
            </a:r>
          </a:p>
          <a:p>
            <a:pPr marL="1085850" lvl="1" indent="-342900">
              <a:buFont typeface="Arial" panose="020B0604020202020204" pitchFamily="34" charset="0"/>
              <a:buChar char="•"/>
            </a:pPr>
            <a:r>
              <a:rPr lang="en-US" dirty="0"/>
              <a:t>Cultural, faith, interests </a:t>
            </a:r>
          </a:p>
          <a:p>
            <a:pPr marL="342900" indent="-342900">
              <a:buFont typeface="Arial" panose="020B0604020202020204" pitchFamily="34" charset="0"/>
              <a:buChar char="•"/>
            </a:pPr>
            <a:r>
              <a:rPr lang="en-US" dirty="0"/>
              <a:t>Specialized Media Outlets</a:t>
            </a:r>
          </a:p>
          <a:p>
            <a:pPr marL="342900" indent="-342900">
              <a:buFont typeface="Arial" panose="020B0604020202020204" pitchFamily="34" charset="0"/>
              <a:buChar char="•"/>
            </a:pPr>
            <a:r>
              <a:rPr lang="en-US" dirty="0"/>
              <a:t>Minority/specialized retailers</a:t>
            </a:r>
          </a:p>
          <a:p>
            <a:pPr marL="1085850" lvl="1" indent="-342900">
              <a:buFont typeface="Arial" panose="020B0604020202020204" pitchFamily="34" charset="0"/>
              <a:buChar char="•"/>
            </a:pPr>
            <a:r>
              <a:rPr lang="en-US" dirty="0"/>
              <a:t>Grocery stores</a:t>
            </a:r>
          </a:p>
          <a:p>
            <a:pPr marL="1085850" lvl="1" indent="-342900">
              <a:buFont typeface="Arial" panose="020B0604020202020204" pitchFamily="34" charset="0"/>
              <a:buChar char="•"/>
            </a:pPr>
            <a:r>
              <a:rPr lang="en-US" dirty="0"/>
              <a:t>Gaming stores</a:t>
            </a:r>
          </a:p>
          <a:p>
            <a:pPr marL="342900" indent="-342900">
              <a:buFont typeface="Arial" panose="020B0604020202020204" pitchFamily="34" charset="0"/>
              <a:buChar char="•"/>
            </a:pPr>
            <a:r>
              <a:rPr lang="en-US" dirty="0"/>
              <a:t>Service Providers</a:t>
            </a:r>
          </a:p>
          <a:p>
            <a:pPr marL="1085850" lvl="1" indent="-342900">
              <a:buFont typeface="Arial" panose="020B0604020202020204" pitchFamily="34" charset="0"/>
              <a:buChar char="•"/>
            </a:pPr>
            <a:r>
              <a:rPr lang="en-US" dirty="0"/>
              <a:t>Ask for contacts</a:t>
            </a:r>
          </a:p>
          <a:p>
            <a:pPr marL="1085850" lvl="1" indent="-342900">
              <a:buFont typeface="Arial" panose="020B0604020202020204" pitchFamily="34" charset="0"/>
              <a:buChar char="•"/>
            </a:pPr>
            <a:r>
              <a:rPr lang="en-US" dirty="0"/>
              <a:t>Build relationships</a:t>
            </a:r>
          </a:p>
          <a:p>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11</a:t>
            </a:fld>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542" t="33974"/>
          <a:stretch/>
        </p:blipFill>
        <p:spPr>
          <a:xfrm>
            <a:off x="6449523" y="3211925"/>
            <a:ext cx="2686791" cy="1451853"/>
          </a:xfrm>
          <a:prstGeom prst="rect">
            <a:avLst/>
          </a:prstGeom>
        </p:spPr>
      </p:pic>
    </p:spTree>
    <p:extLst>
      <p:ext uri="{BB962C8B-B14F-4D97-AF65-F5344CB8AC3E}">
        <p14:creationId xmlns:p14="http://schemas.microsoft.com/office/powerpoint/2010/main" val="216379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B336A68-D5C4-EF40-B998-6E375F9C805C}" type="slidenum">
              <a:rPr lang="en-US" smtClean="0"/>
              <a:pPr/>
              <a:t>12</a:t>
            </a:fld>
            <a:endParaRPr lang="en-US" dirty="0"/>
          </a:p>
        </p:txBody>
      </p:sp>
      <p:pic>
        <p:nvPicPr>
          <p:cNvPr id="9" name="Content Placeholder 11"/>
          <p:cNvPicPr>
            <a:picLocks noGrp="1" noChangeAspect="1"/>
          </p:cNvPicPr>
          <p:nvPr>
            <p:ph idx="1"/>
          </p:nvPr>
        </p:nvPicPr>
        <p:blipFill rotWithShape="1">
          <a:blip r:embed="rId3">
            <a:extLst>
              <a:ext uri="{28A0092B-C50C-407E-A947-70E740481C1C}">
                <a14:useLocalDpi xmlns:a14="http://schemas.microsoft.com/office/drawing/2010/main" val="0"/>
              </a:ext>
            </a:extLst>
          </a:blip>
          <a:srcRect l="26344" r="-2347"/>
          <a:stretch/>
        </p:blipFill>
        <p:spPr>
          <a:xfrm>
            <a:off x="91821" y="1080487"/>
            <a:ext cx="3544032" cy="3497262"/>
          </a:xfrm>
          <a:prstGeom prst="rect">
            <a:avLst/>
          </a:prstGeom>
          <a:effectLst>
            <a:outerShdw blurRad="50800" dist="38100" dir="2700000" algn="tl" rotWithShape="0">
              <a:prstClr val="black">
                <a:alpha val="40000"/>
              </a:prstClr>
            </a:outerShdw>
          </a:effectLst>
        </p:spPr>
      </p:pic>
      <p:sp>
        <p:nvSpPr>
          <p:cNvPr id="13" name="Title 1"/>
          <p:cNvSpPr txBox="1">
            <a:spLocks/>
          </p:cNvSpPr>
          <p:nvPr/>
        </p:nvSpPr>
        <p:spPr>
          <a:xfrm>
            <a:off x="4401085" y="418674"/>
            <a:ext cx="4540250" cy="438994"/>
          </a:xfrm>
          <a:prstGeom prst="rect">
            <a:avLst/>
          </a:prstGeom>
        </p:spPr>
        <p:txBody>
          <a:bodyPr vert="horz" lIns="91440" tIns="45720" rIns="91440" bIns="45720" rtlCol="0" anchor="ctr">
            <a:noAutofit/>
          </a:bodyPr>
          <a:lstStyle>
            <a:lvl1pPr algn="r" defTabSz="457200" rtl="0" eaLnBrk="1" latinLnBrk="0" hangingPunct="1">
              <a:spcBef>
                <a:spcPct val="0"/>
              </a:spcBef>
              <a:buNone/>
              <a:defRPr sz="2400" kern="1200">
                <a:solidFill>
                  <a:schemeClr val="bg1"/>
                </a:solidFill>
                <a:latin typeface="Arial"/>
                <a:ea typeface="+mj-ea"/>
                <a:cs typeface="Arial"/>
              </a:defRPr>
            </a:lvl1pPr>
          </a:lstStyle>
          <a:p>
            <a:r>
              <a:rPr lang="en-US" dirty="0"/>
              <a:t>Meet People Where They Are</a:t>
            </a:r>
          </a:p>
        </p:txBody>
      </p:sp>
      <p:pic>
        <p:nvPicPr>
          <p:cNvPr id="12" name="Picture 11">
            <a:extLst>
              <a:ext uri="{FF2B5EF4-FFF2-40B4-BE49-F238E27FC236}">
                <a16:creationId xmlns:a16="http://schemas.microsoft.com/office/drawing/2014/main" id="{256B588E-824D-4B0C-AD67-407F3873901C}"/>
              </a:ext>
            </a:extLst>
          </p:cNvPr>
          <p:cNvPicPr>
            <a:picLocks noChangeAspect="1"/>
          </p:cNvPicPr>
          <p:nvPr/>
        </p:nvPicPr>
        <p:blipFill>
          <a:blip r:embed="rId4"/>
          <a:stretch>
            <a:fillRect/>
          </a:stretch>
        </p:blipFill>
        <p:spPr>
          <a:xfrm>
            <a:off x="3635853" y="1080487"/>
            <a:ext cx="2626880" cy="349726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107" y="1080487"/>
            <a:ext cx="2591228" cy="960913"/>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BFE97A4B-ADC9-4E70-BDEF-B3BE91D79D56}"/>
              </a:ext>
            </a:extLst>
          </p:cNvPr>
          <p:cNvSpPr txBox="1"/>
          <p:nvPr/>
        </p:nvSpPr>
        <p:spPr>
          <a:xfrm>
            <a:off x="6350106" y="2351439"/>
            <a:ext cx="259122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Connections</a:t>
            </a:r>
          </a:p>
          <a:p>
            <a:pPr marL="285750" indent="-285750">
              <a:buFont typeface="Arial" panose="020B0604020202020204" pitchFamily="34" charset="0"/>
              <a:buChar char="•"/>
            </a:pPr>
            <a:r>
              <a:rPr lang="en-US" dirty="0"/>
              <a:t>Partnering on events</a:t>
            </a:r>
          </a:p>
          <a:p>
            <a:pPr marL="285750" indent="-285750">
              <a:buFont typeface="Arial" panose="020B0604020202020204" pitchFamily="34" charset="0"/>
              <a:buChar char="•"/>
            </a:pPr>
            <a:r>
              <a:rPr lang="en-US" dirty="0"/>
              <a:t>Tailoring not just the message but the event &amp; opportunity</a:t>
            </a:r>
          </a:p>
        </p:txBody>
      </p:sp>
    </p:spTree>
    <p:extLst>
      <p:ext uri="{BB962C8B-B14F-4D97-AF65-F5344CB8AC3E}">
        <p14:creationId xmlns:p14="http://schemas.microsoft.com/office/powerpoint/2010/main" val="374602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Engagement</a:t>
            </a:r>
          </a:p>
        </p:txBody>
      </p:sp>
      <p:sp>
        <p:nvSpPr>
          <p:cNvPr id="4" name="Slide Number Placeholder 3"/>
          <p:cNvSpPr>
            <a:spLocks noGrp="1"/>
          </p:cNvSpPr>
          <p:nvPr>
            <p:ph type="sldNum" sz="quarter" idx="4"/>
          </p:nvPr>
        </p:nvSpPr>
        <p:spPr/>
        <p:txBody>
          <a:bodyPr/>
          <a:lstStyle/>
          <a:p>
            <a:fld id="{6B336A68-D5C4-EF40-B998-6E375F9C805C}" type="slidenum">
              <a:rPr lang="en-US" smtClean="0"/>
              <a:pPr/>
              <a:t>13</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896" r="20342" b="7780"/>
          <a:stretch/>
        </p:blipFill>
        <p:spPr>
          <a:xfrm>
            <a:off x="1934251" y="1161547"/>
            <a:ext cx="4583779" cy="2384362"/>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6752" t="11506" r="34729" b="346"/>
          <a:stretch/>
        </p:blipFill>
        <p:spPr>
          <a:xfrm>
            <a:off x="328245" y="1161547"/>
            <a:ext cx="1375509" cy="236085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928" t="2427" r="5291" b="2927"/>
          <a:stretch/>
        </p:blipFill>
        <p:spPr>
          <a:xfrm>
            <a:off x="6791569" y="1161547"/>
            <a:ext cx="1954440" cy="2451763"/>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289166" y="3613127"/>
            <a:ext cx="1527856" cy="307777"/>
          </a:xfrm>
          <a:prstGeom prst="rect">
            <a:avLst/>
          </a:prstGeom>
          <a:noFill/>
        </p:spPr>
        <p:txBody>
          <a:bodyPr wrap="square" rtlCol="0">
            <a:spAutoFit/>
          </a:bodyPr>
          <a:lstStyle/>
          <a:p>
            <a:r>
              <a:rPr lang="en-US" sz="1400" b="1" dirty="0"/>
              <a:t>Doc’s Birthday</a:t>
            </a:r>
          </a:p>
        </p:txBody>
      </p:sp>
      <p:sp>
        <p:nvSpPr>
          <p:cNvPr id="12" name="TextBox 11"/>
          <p:cNvSpPr txBox="1"/>
          <p:nvPr/>
        </p:nvSpPr>
        <p:spPr>
          <a:xfrm>
            <a:off x="6721230" y="3659477"/>
            <a:ext cx="2016964" cy="523220"/>
          </a:xfrm>
          <a:prstGeom prst="rect">
            <a:avLst/>
          </a:prstGeom>
          <a:noFill/>
        </p:spPr>
        <p:txBody>
          <a:bodyPr wrap="square" rtlCol="0">
            <a:spAutoFit/>
          </a:bodyPr>
          <a:lstStyle/>
          <a:p>
            <a:r>
              <a:rPr lang="en-US" sz="1400" b="1" dirty="0" err="1"/>
              <a:t>CityWorks</a:t>
            </a:r>
            <a:r>
              <a:rPr lang="en-US" sz="1400" b="1" dirty="0"/>
              <a:t> 101 students take a ride</a:t>
            </a:r>
          </a:p>
        </p:txBody>
      </p:sp>
      <p:sp>
        <p:nvSpPr>
          <p:cNvPr id="13" name="TextBox 12"/>
          <p:cNvSpPr txBox="1"/>
          <p:nvPr/>
        </p:nvSpPr>
        <p:spPr>
          <a:xfrm>
            <a:off x="1934251" y="3613310"/>
            <a:ext cx="4224273" cy="307777"/>
          </a:xfrm>
          <a:prstGeom prst="rect">
            <a:avLst/>
          </a:prstGeom>
          <a:noFill/>
        </p:spPr>
        <p:txBody>
          <a:bodyPr wrap="square" rtlCol="0">
            <a:spAutoFit/>
          </a:bodyPr>
          <a:lstStyle/>
          <a:p>
            <a:r>
              <a:rPr lang="en-US" sz="1400" b="1" dirty="0"/>
              <a:t>Preschoolers explore the SWAT </a:t>
            </a:r>
            <a:r>
              <a:rPr lang="en-US" sz="1400" b="1" dirty="0" err="1"/>
              <a:t>BearCat</a:t>
            </a:r>
            <a:endParaRPr lang="en-US" sz="1400" b="1" dirty="0"/>
          </a:p>
        </p:txBody>
      </p:sp>
    </p:spTree>
    <p:extLst>
      <p:ext uri="{BB962C8B-B14F-4D97-AF65-F5344CB8AC3E}">
        <p14:creationId xmlns:p14="http://schemas.microsoft.com/office/powerpoint/2010/main" val="309365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9612" y="418674"/>
            <a:ext cx="5085055" cy="438994"/>
          </a:xfrm>
        </p:spPr>
        <p:txBody>
          <a:bodyPr/>
          <a:lstStyle/>
          <a:p>
            <a:r>
              <a:rPr lang="en-US" dirty="0"/>
              <a:t>Your Organization – Their Platform</a:t>
            </a:r>
          </a:p>
        </p:txBody>
      </p:sp>
      <p:sp>
        <p:nvSpPr>
          <p:cNvPr id="4" name="Slide Number Placeholder 3"/>
          <p:cNvSpPr>
            <a:spLocks noGrp="1"/>
          </p:cNvSpPr>
          <p:nvPr>
            <p:ph type="sldNum" sz="quarter" idx="4"/>
          </p:nvPr>
        </p:nvSpPr>
        <p:spPr/>
        <p:txBody>
          <a:bodyPr/>
          <a:lstStyle/>
          <a:p>
            <a:fld id="{6B336A68-D5C4-EF40-B998-6E375F9C805C}" type="slidenum">
              <a:rPr lang="en-US" smtClean="0"/>
              <a:pPr/>
              <a:t>14</a:t>
            </a:fld>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75039"/>
            <a:ext cx="4498877" cy="358678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326" y="2199005"/>
            <a:ext cx="3428863" cy="106233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104" y="1937159"/>
            <a:ext cx="3825309" cy="1133948"/>
          </a:xfrm>
          <a:prstGeom prst="rect">
            <a:avLst/>
          </a:prstGeom>
        </p:spPr>
      </p:pic>
      <p:pic>
        <p:nvPicPr>
          <p:cNvPr id="8" name="Picture 7"/>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1866193" y="1200629"/>
            <a:ext cx="1661597" cy="1161230"/>
          </a:xfrm>
          <a:prstGeom prst="rect">
            <a:avLst/>
          </a:prstGeom>
        </p:spPr>
      </p:pic>
      <p:pic>
        <p:nvPicPr>
          <p:cNvPr id="9" name="Picture 8"/>
          <p:cNvPicPr>
            <a:picLocks noChangeAspect="1"/>
          </p:cNvPicPr>
          <p:nvPr/>
        </p:nvPicPr>
        <p:blipFill>
          <a:blip r:embed="rId7" cstate="screen">
            <a:alphaModFix amt="70000"/>
            <a:extLst>
              <a:ext uri="{28A0092B-C50C-407E-A947-70E740481C1C}">
                <a14:useLocalDpi xmlns:a14="http://schemas.microsoft.com/office/drawing/2010/main"/>
              </a:ext>
            </a:extLst>
          </a:blip>
          <a:stretch>
            <a:fillRect/>
          </a:stretch>
        </p:blipFill>
        <p:spPr>
          <a:xfrm>
            <a:off x="512167" y="1363879"/>
            <a:ext cx="1677264" cy="1196003"/>
          </a:xfrm>
          <a:prstGeom prst="rect">
            <a:avLst/>
          </a:prstGeom>
        </p:spPr>
      </p:pic>
      <p:pic>
        <p:nvPicPr>
          <p:cNvPr id="10" name="Picture 9"/>
          <p:cNvPicPr>
            <a:picLocks noChangeAspect="1"/>
          </p:cNvPicPr>
          <p:nvPr/>
        </p:nvPicPr>
        <p:blipFill>
          <a:blip r:embed="rId8" cstate="screen">
            <a:alphaModFix amt="70000"/>
            <a:extLst>
              <a:ext uri="{28A0092B-C50C-407E-A947-70E740481C1C}">
                <a14:useLocalDpi xmlns:a14="http://schemas.microsoft.com/office/drawing/2010/main"/>
              </a:ext>
            </a:extLst>
          </a:blip>
          <a:stretch>
            <a:fillRect/>
          </a:stretch>
        </p:blipFill>
        <p:spPr>
          <a:xfrm>
            <a:off x="2446634" y="1716964"/>
            <a:ext cx="1685630" cy="933801"/>
          </a:xfrm>
          <a:prstGeom prst="rect">
            <a:avLst/>
          </a:prstGeom>
        </p:spPr>
      </p:pic>
      <p:pic>
        <p:nvPicPr>
          <p:cNvPr id="11" name="Picture 10"/>
          <p:cNvPicPr>
            <a:picLocks noChangeAspect="1"/>
          </p:cNvPicPr>
          <p:nvPr/>
        </p:nvPicPr>
        <p:blipFill>
          <a:blip r:embed="rId9" cstate="screen">
            <a:alphaModFix amt="70000"/>
            <a:extLst>
              <a:ext uri="{28A0092B-C50C-407E-A947-70E740481C1C}">
                <a14:useLocalDpi xmlns:a14="http://schemas.microsoft.com/office/drawing/2010/main"/>
              </a:ext>
            </a:extLst>
          </a:blip>
          <a:stretch>
            <a:fillRect/>
          </a:stretch>
        </p:blipFill>
        <p:spPr>
          <a:xfrm>
            <a:off x="1016576" y="2094623"/>
            <a:ext cx="1676039" cy="752313"/>
          </a:xfrm>
          <a:prstGeom prst="rect">
            <a:avLst/>
          </a:prstGeom>
        </p:spPr>
      </p:pic>
      <p:sp>
        <p:nvSpPr>
          <p:cNvPr id="3" name="TextBox 2"/>
          <p:cNvSpPr txBox="1"/>
          <p:nvPr/>
        </p:nvSpPr>
        <p:spPr>
          <a:xfrm>
            <a:off x="4917781" y="1212299"/>
            <a:ext cx="3957278"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Create the structure that allows for success</a:t>
            </a:r>
          </a:p>
          <a:p>
            <a:pPr marL="285750" indent="-285750">
              <a:buFont typeface="Arial" panose="020B0604020202020204" pitchFamily="34" charset="0"/>
              <a:buChar char="•"/>
            </a:pPr>
            <a:r>
              <a:rPr lang="en-US" sz="2000" dirty="0"/>
              <a:t>Front end work</a:t>
            </a:r>
          </a:p>
          <a:p>
            <a:pPr marL="285750" indent="-285750">
              <a:buFont typeface="Arial" panose="020B0604020202020204" pitchFamily="34" charset="0"/>
              <a:buChar char="•"/>
            </a:pPr>
            <a:r>
              <a:rPr lang="en-US" sz="2000" dirty="0"/>
              <a:t>Build a culture that treasures and hires their volunteers</a:t>
            </a:r>
          </a:p>
          <a:p>
            <a:pPr marL="285750" indent="-285750">
              <a:buFont typeface="Arial" panose="020B0604020202020204" pitchFamily="34" charset="0"/>
              <a:buChar char="•"/>
            </a:pPr>
            <a:r>
              <a:rPr lang="en-US" sz="2000" dirty="0"/>
              <a:t>What experience does your target group want or need</a:t>
            </a:r>
          </a:p>
          <a:p>
            <a:pPr marL="285750" indent="-285750">
              <a:buFont typeface="Arial" panose="020B0604020202020204" pitchFamily="34" charset="0"/>
              <a:buChar char="•"/>
            </a:pPr>
            <a:r>
              <a:rPr lang="en-US" sz="2000" dirty="0"/>
              <a:t>Rewards and incentives</a:t>
            </a:r>
          </a:p>
          <a:p>
            <a:pPr marL="742950" lvl="1" indent="-285750">
              <a:buFont typeface="Arial" panose="020B0604020202020204" pitchFamily="34" charset="0"/>
              <a:buChar char="•"/>
            </a:pPr>
            <a:r>
              <a:rPr lang="en-US" sz="2000" dirty="0"/>
              <a:t>Internships or mentorship</a:t>
            </a:r>
          </a:p>
        </p:txBody>
      </p:sp>
    </p:spTree>
    <p:extLst>
      <p:ext uri="{BB962C8B-B14F-4D97-AF65-F5344CB8AC3E}">
        <p14:creationId xmlns:p14="http://schemas.microsoft.com/office/powerpoint/2010/main" val="422229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1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3500"/>
                            </p:stCondLst>
                            <p:childTnLst>
                              <p:par>
                                <p:cTn id="20" presetID="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par>
                          <p:cTn id="29" fill="hold">
                            <p:stCondLst>
                              <p:cond delay="4500"/>
                            </p:stCondLst>
                            <p:childTnLst>
                              <p:par>
                                <p:cTn id="30" presetID="2" presetClass="entr" presetSubtype="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Activity</a:t>
            </a:r>
          </a:p>
        </p:txBody>
      </p:sp>
      <p:sp>
        <p:nvSpPr>
          <p:cNvPr id="3" name="Content Placeholder 2"/>
          <p:cNvSpPr>
            <a:spLocks noGrp="1"/>
          </p:cNvSpPr>
          <p:nvPr>
            <p:ph idx="1"/>
          </p:nvPr>
        </p:nvSpPr>
        <p:spPr>
          <a:xfrm>
            <a:off x="415138" y="1096367"/>
            <a:ext cx="6577333" cy="3498256"/>
          </a:xfrm>
        </p:spPr>
        <p:txBody>
          <a:bodyPr/>
          <a:lstStyle/>
          <a:p>
            <a:pPr marL="457200" indent="-457200">
              <a:buFont typeface="+mj-lt"/>
              <a:buAutoNum type="arabicPeriod"/>
            </a:pPr>
            <a:r>
              <a:rPr lang="en-US" dirty="0"/>
              <a:t>Small/table groups (5 minutes)</a:t>
            </a:r>
          </a:p>
          <a:p>
            <a:pPr marL="457200" indent="-457200">
              <a:buFont typeface="+mj-lt"/>
              <a:buAutoNum type="arabicPeriod"/>
            </a:pPr>
            <a:r>
              <a:rPr lang="en-US" dirty="0"/>
              <a:t>Establish record keeper</a:t>
            </a:r>
          </a:p>
          <a:p>
            <a:pPr marL="457200" indent="-457200">
              <a:buFont typeface="+mj-lt"/>
              <a:buAutoNum type="arabicPeriod"/>
            </a:pPr>
            <a:r>
              <a:rPr lang="en-US" dirty="0"/>
              <a:t>Each table has hard to reach groups on slips</a:t>
            </a:r>
          </a:p>
          <a:p>
            <a:pPr marL="457200" indent="-457200">
              <a:buFont typeface="+mj-lt"/>
              <a:buAutoNum type="arabicPeriod"/>
            </a:pPr>
            <a:r>
              <a:rPr lang="en-US" dirty="0"/>
              <a:t>Discuss their degrees of separation/barriers to volunteering, any personal experience? (10 minutes)</a:t>
            </a:r>
          </a:p>
          <a:p>
            <a:pPr marL="457200" indent="-457200">
              <a:buFont typeface="+mj-lt"/>
              <a:buAutoNum type="arabicPeriod"/>
            </a:pPr>
            <a:r>
              <a:rPr lang="en-US" dirty="0"/>
              <a:t>Choose three to Interest Map (10 minutes)</a:t>
            </a:r>
          </a:p>
          <a:p>
            <a:pPr marL="457200" indent="-457200">
              <a:buFont typeface="+mj-lt"/>
              <a:buAutoNum type="arabicPeriod"/>
            </a:pPr>
            <a:r>
              <a:rPr lang="en-US" dirty="0"/>
              <a:t>CHOOSE ONE for communication plan creation (15 minutes)</a:t>
            </a:r>
          </a:p>
          <a:p>
            <a:pPr marL="457200" indent="-457200">
              <a:buFont typeface="+mj-lt"/>
              <a:buAutoNum type="arabicPeriod"/>
            </a:pPr>
            <a:r>
              <a:rPr lang="en-US" dirty="0"/>
              <a:t>Add title, small summary, etc. to board</a:t>
            </a:r>
          </a:p>
          <a:p>
            <a:pPr marL="457200" indent="-457200">
              <a:buFont typeface="+mj-lt"/>
              <a:buAutoNum type="arabicPeriod"/>
            </a:pPr>
            <a:r>
              <a:rPr lang="en-US" dirty="0"/>
              <a:t>Share your project </a:t>
            </a:r>
          </a:p>
          <a:p>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15</a:t>
            </a:fld>
            <a:endParaRPr lang="en-US" dirty="0"/>
          </a:p>
        </p:txBody>
      </p:sp>
    </p:spTree>
    <p:extLst>
      <p:ext uri="{BB962C8B-B14F-4D97-AF65-F5344CB8AC3E}">
        <p14:creationId xmlns:p14="http://schemas.microsoft.com/office/powerpoint/2010/main" val="9511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Hanging Fruit and Incentives</a:t>
            </a:r>
          </a:p>
        </p:txBody>
      </p:sp>
      <p:sp>
        <p:nvSpPr>
          <p:cNvPr id="3" name="Content Placeholder 2"/>
          <p:cNvSpPr>
            <a:spLocks noGrp="1"/>
          </p:cNvSpPr>
          <p:nvPr>
            <p:ph idx="1"/>
          </p:nvPr>
        </p:nvSpPr>
        <p:spPr>
          <a:xfrm>
            <a:off x="415138" y="971150"/>
            <a:ext cx="5217259" cy="3216909"/>
          </a:xfrm>
        </p:spPr>
        <p:txBody>
          <a:bodyPr/>
          <a:lstStyle/>
          <a:p>
            <a:endParaRPr lang="en-US" sz="1800" dirty="0"/>
          </a:p>
          <a:p>
            <a:pPr marL="285750" indent="-285750">
              <a:buFont typeface="Arial" panose="020B0604020202020204" pitchFamily="34" charset="0"/>
              <a:buChar char="•"/>
            </a:pPr>
            <a:r>
              <a:rPr lang="en-US" sz="2200" dirty="0"/>
              <a:t>“How did you hear about us?” on all application processes</a:t>
            </a:r>
          </a:p>
          <a:p>
            <a:pPr marL="285750" indent="-285750">
              <a:buFont typeface="Arial" panose="020B0604020202020204" pitchFamily="34" charset="0"/>
              <a:buChar char="•"/>
            </a:pPr>
            <a:r>
              <a:rPr lang="en-US" sz="2200" dirty="0"/>
              <a:t>How can they come to you?</a:t>
            </a:r>
          </a:p>
          <a:p>
            <a:pPr marL="285750" indent="-285750">
              <a:buFont typeface="Arial" panose="020B0604020202020204" pitchFamily="34" charset="0"/>
              <a:buChar char="•"/>
            </a:pPr>
            <a:r>
              <a:rPr lang="en-US" sz="2200" dirty="0"/>
              <a:t>Exit surveys (paper and online)</a:t>
            </a:r>
          </a:p>
          <a:p>
            <a:pPr marL="285750" indent="-285750">
              <a:buFont typeface="Arial" panose="020B0604020202020204" pitchFamily="34" charset="0"/>
              <a:buChar char="•"/>
            </a:pPr>
            <a:r>
              <a:rPr lang="en-US" sz="2200" dirty="0"/>
              <a:t>Include demographics questions</a:t>
            </a:r>
          </a:p>
          <a:p>
            <a:pPr marL="285750" indent="-285750">
              <a:buFont typeface="Arial" panose="020B0604020202020204" pitchFamily="34" charset="0"/>
              <a:buChar char="•"/>
            </a:pPr>
            <a:r>
              <a:rPr lang="en-US" sz="2200" dirty="0"/>
              <a:t>Snowball recruitment </a:t>
            </a:r>
          </a:p>
          <a:p>
            <a:pPr marL="285750" indent="-285750">
              <a:buFont typeface="Arial" panose="020B0604020202020204" pitchFamily="34" charset="0"/>
              <a:buChar char="•"/>
            </a:pPr>
            <a:r>
              <a:rPr lang="en-US" sz="2200" dirty="0"/>
              <a:t>Table at fairs </a:t>
            </a:r>
          </a:p>
          <a:p>
            <a:pPr marL="285750" indent="-285750">
              <a:buFont typeface="Arial" panose="020B0604020202020204" pitchFamily="34" charset="0"/>
              <a:buChar char="•"/>
            </a:pPr>
            <a:r>
              <a:rPr lang="en-US" sz="2200" dirty="0"/>
              <a:t>Children’s Activities</a:t>
            </a:r>
          </a:p>
          <a:p>
            <a:pPr marL="285750" indent="-285750">
              <a:buFont typeface="Arial" panose="020B0604020202020204" pitchFamily="34" charset="0"/>
              <a:buChar char="•"/>
            </a:pPr>
            <a:endParaRPr lang="en-US" sz="1600" dirty="0"/>
          </a:p>
          <a:p>
            <a:endParaRPr lang="en-US" sz="1600"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16</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283" t="10613" r="4230" b="312"/>
          <a:stretch/>
        </p:blipFill>
        <p:spPr>
          <a:xfrm>
            <a:off x="5992516" y="2208280"/>
            <a:ext cx="3120748" cy="2334624"/>
          </a:xfrm>
          <a:prstGeom prst="rect">
            <a:avLst/>
          </a:prstGeom>
          <a:ln>
            <a:noFill/>
          </a:ln>
          <a:effectLst>
            <a:outerShdw blurRad="50800" dist="38100" dir="2700000" algn="tl" rotWithShape="0">
              <a:prstClr val="black">
                <a:alpha val="40000"/>
              </a:prstClr>
            </a:outerShdw>
          </a:effectLst>
        </p:spPr>
      </p:pic>
      <p:pic>
        <p:nvPicPr>
          <p:cNvPr id="8" name="Content Placeholder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2516" y="1210233"/>
            <a:ext cx="1731736" cy="82433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759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4" name="Slide Number Placeholder 3"/>
          <p:cNvSpPr>
            <a:spLocks noGrp="1"/>
          </p:cNvSpPr>
          <p:nvPr>
            <p:ph type="sldNum" sz="quarter" idx="4"/>
          </p:nvPr>
        </p:nvSpPr>
        <p:spPr/>
        <p:txBody>
          <a:bodyPr/>
          <a:lstStyle/>
          <a:p>
            <a:fld id="{6B336A68-D5C4-EF40-B998-6E375F9C805C}" type="slidenum">
              <a:rPr lang="en-US" smtClean="0"/>
              <a:pPr/>
              <a:t>17</a:t>
            </a:fld>
            <a:endParaRPr lang="en-US" dirty="0"/>
          </a:p>
        </p:txBody>
      </p:sp>
      <p:sp>
        <p:nvSpPr>
          <p:cNvPr id="5" name="Content Placeholder 2"/>
          <p:cNvSpPr>
            <a:spLocks noGrp="1"/>
          </p:cNvSpPr>
          <p:nvPr>
            <p:ph idx="1"/>
          </p:nvPr>
        </p:nvSpPr>
        <p:spPr>
          <a:xfrm>
            <a:off x="312615" y="1002251"/>
            <a:ext cx="4103077" cy="3498256"/>
          </a:xfrm>
        </p:spPr>
        <p:txBody>
          <a:bodyPr/>
          <a:lstStyle/>
          <a:p>
            <a:pPr marL="342900" indent="-342900">
              <a:lnSpc>
                <a:spcPct val="120000"/>
              </a:lnSpc>
              <a:buClr>
                <a:schemeClr val="tx2"/>
              </a:buClr>
              <a:buFont typeface="Arial"/>
              <a:buChar char="•"/>
            </a:pPr>
            <a:r>
              <a:rPr lang="en-US" sz="1800" dirty="0"/>
              <a:t>Data and Records</a:t>
            </a:r>
          </a:p>
          <a:p>
            <a:pPr marL="342900" indent="-342900">
              <a:lnSpc>
                <a:spcPct val="120000"/>
              </a:lnSpc>
              <a:buClr>
                <a:schemeClr val="tx2"/>
              </a:buClr>
              <a:buFont typeface="Arial"/>
              <a:buChar char="•"/>
            </a:pPr>
            <a:r>
              <a:rPr lang="en-US" sz="1800" dirty="0"/>
              <a:t>Map interests and prioritize </a:t>
            </a:r>
          </a:p>
          <a:p>
            <a:pPr marL="342900" indent="-342900">
              <a:lnSpc>
                <a:spcPct val="120000"/>
              </a:lnSpc>
              <a:buClr>
                <a:schemeClr val="tx2"/>
              </a:buClr>
              <a:buFont typeface="Arial"/>
              <a:buChar char="•"/>
            </a:pPr>
            <a:r>
              <a:rPr lang="en-US" sz="1800" dirty="0"/>
              <a:t>Try new tools and follow trends</a:t>
            </a:r>
          </a:p>
          <a:p>
            <a:pPr marL="342900" indent="-342900">
              <a:lnSpc>
                <a:spcPct val="120000"/>
              </a:lnSpc>
              <a:buClr>
                <a:schemeClr val="tx2"/>
              </a:buClr>
              <a:buFont typeface="Arial"/>
              <a:buChar char="•"/>
            </a:pPr>
            <a:r>
              <a:rPr lang="en-US" sz="1800" dirty="0"/>
              <a:t>If you find them, keep them            (or their friends)</a:t>
            </a:r>
          </a:p>
          <a:p>
            <a:pPr marL="342900" indent="-342900">
              <a:lnSpc>
                <a:spcPct val="120000"/>
              </a:lnSpc>
              <a:buClr>
                <a:schemeClr val="tx2"/>
              </a:buClr>
              <a:buFont typeface="Arial"/>
              <a:buChar char="•"/>
            </a:pPr>
            <a:r>
              <a:rPr lang="en-US" sz="1800" dirty="0"/>
              <a:t>Ask for help (partnerships)</a:t>
            </a:r>
          </a:p>
          <a:p>
            <a:pPr marL="342900" indent="-342900">
              <a:lnSpc>
                <a:spcPct val="120000"/>
              </a:lnSpc>
              <a:buClr>
                <a:schemeClr val="tx2"/>
              </a:buClr>
              <a:buFont typeface="Arial"/>
              <a:buChar char="•"/>
            </a:pPr>
            <a:r>
              <a:rPr lang="en-US" sz="1800" dirty="0"/>
              <a:t>Don’t think rescue (beyond “save the world” messaging)</a:t>
            </a:r>
          </a:p>
          <a:p>
            <a:pPr marL="342900" indent="-342900">
              <a:lnSpc>
                <a:spcPct val="120000"/>
              </a:lnSpc>
              <a:buClr>
                <a:schemeClr val="tx2"/>
              </a:buClr>
              <a:buFont typeface="Arial"/>
              <a:buChar char="•"/>
            </a:pPr>
            <a:r>
              <a:rPr lang="en-US" sz="1800" dirty="0"/>
              <a:t>Recognize your existing volunteers</a:t>
            </a:r>
          </a:p>
          <a:p>
            <a:pPr marL="342900" indent="-342900">
              <a:lnSpc>
                <a:spcPct val="120000"/>
              </a:lnSpc>
              <a:buClr>
                <a:schemeClr val="tx2"/>
              </a:buClr>
              <a:buFont typeface="Arial"/>
              <a:buChar char="•"/>
            </a:pPr>
            <a:endParaRPr lang="en-US" dirty="0"/>
          </a:p>
          <a:p>
            <a:pPr marL="342900" indent="-342900">
              <a:lnSpc>
                <a:spcPct val="120000"/>
              </a:lnSpc>
              <a:buClr>
                <a:schemeClr val="tx2"/>
              </a:buClr>
              <a:buFont typeface="Arial"/>
              <a:buChar char="•"/>
            </a:pPr>
            <a:endParaRPr lang="en-US" sz="2400" dirty="0"/>
          </a:p>
          <a:p>
            <a:endParaRPr lang="en-US" sz="2400" dirty="0"/>
          </a:p>
          <a:p>
            <a:endParaRPr lang="en-US" sz="2400" dirty="0"/>
          </a:p>
        </p:txBody>
      </p:sp>
      <p:pic>
        <p:nvPicPr>
          <p:cNvPr id="7" name="Picture 2" descr="C:\Users\TALLEN\Desktop\arrows.png"/>
          <p:cNvPicPr>
            <a:picLocks noChangeAspect="1" noChangeArrowheads="1"/>
          </p:cNvPicPr>
          <p:nvPr/>
        </p:nvPicPr>
        <p:blipFill rotWithShape="1">
          <a:blip r:embed="rId3">
            <a:extLst>
              <a:ext uri="{28A0092B-C50C-407E-A947-70E740481C1C}">
                <a14:useLocalDpi xmlns:a14="http://schemas.microsoft.com/office/drawing/2010/main" val="0"/>
              </a:ext>
            </a:extLst>
          </a:blip>
          <a:srcRect l="-1953" t="-8525" r="-274" b="8525"/>
          <a:stretch/>
        </p:blipFill>
        <p:spPr bwMode="auto">
          <a:xfrm>
            <a:off x="4491313" y="922215"/>
            <a:ext cx="4657250" cy="376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4" name="Slide Number Placeholder 3"/>
          <p:cNvSpPr>
            <a:spLocks noGrp="1"/>
          </p:cNvSpPr>
          <p:nvPr>
            <p:ph type="sldNum" sz="quarter" idx="4"/>
          </p:nvPr>
        </p:nvSpPr>
        <p:spPr/>
        <p:txBody>
          <a:bodyPr/>
          <a:lstStyle/>
          <a:p>
            <a:fld id="{6B336A68-D5C4-EF40-B998-6E375F9C805C}" type="slidenum">
              <a:rPr lang="en-US" smtClean="0"/>
              <a:pPr/>
              <a:t>18</a:t>
            </a:fld>
            <a:endParaRPr lang="en-US" dirty="0"/>
          </a:p>
        </p:txBody>
      </p:sp>
      <p:pic>
        <p:nvPicPr>
          <p:cNvPr id="6" name="Picture 5"/>
          <p:cNvPicPr>
            <a:picLocks noChangeAspect="1"/>
          </p:cNvPicPr>
          <p:nvPr/>
        </p:nvPicPr>
        <p:blipFill>
          <a:blip r:embed="rId3"/>
          <a:stretch>
            <a:fillRect/>
          </a:stretch>
        </p:blipFill>
        <p:spPr>
          <a:xfrm>
            <a:off x="0" y="929562"/>
            <a:ext cx="9144000" cy="3755136"/>
          </a:xfrm>
          <a:prstGeom prst="rect">
            <a:avLst/>
          </a:prstGeom>
        </p:spPr>
      </p:pic>
    </p:spTree>
    <p:extLst>
      <p:ext uri="{BB962C8B-B14F-4D97-AF65-F5344CB8AC3E}">
        <p14:creationId xmlns:p14="http://schemas.microsoft.com/office/powerpoint/2010/main" val="154606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93288" y="1213592"/>
            <a:ext cx="8310838" cy="3498256"/>
          </a:xfrm>
        </p:spPr>
        <p:txBody>
          <a:bodyPr/>
          <a:lstStyle/>
          <a:p>
            <a:r>
              <a:rPr lang="en-US" dirty="0"/>
              <a:t>PSD Student Demographics 2016</a:t>
            </a:r>
          </a:p>
        </p:txBody>
      </p:sp>
      <p:sp>
        <p:nvSpPr>
          <p:cNvPr id="2" name="Title 1"/>
          <p:cNvSpPr>
            <a:spLocks noGrp="1"/>
          </p:cNvSpPr>
          <p:nvPr>
            <p:ph type="title"/>
          </p:nvPr>
        </p:nvSpPr>
        <p:spPr/>
        <p:txBody>
          <a:bodyPr/>
          <a:lstStyle/>
          <a:p>
            <a:r>
              <a:rPr lang="en-US" dirty="0"/>
              <a:t>Representation of the Community</a:t>
            </a:r>
          </a:p>
        </p:txBody>
      </p:sp>
      <p:sp>
        <p:nvSpPr>
          <p:cNvPr id="4" name="Slide Number Placeholder 3"/>
          <p:cNvSpPr>
            <a:spLocks noGrp="1"/>
          </p:cNvSpPr>
          <p:nvPr>
            <p:ph type="sldNum" sz="quarter" idx="4"/>
          </p:nvPr>
        </p:nvSpPr>
        <p:spPr/>
        <p:txBody>
          <a:bodyPr/>
          <a:lstStyle/>
          <a:p>
            <a:fld id="{6B336A68-D5C4-EF40-B998-6E375F9C805C}" type="slidenum">
              <a:rPr lang="en-US" smtClean="0"/>
              <a:pPr/>
              <a:t>2</a:t>
            </a:fld>
            <a:endParaRPr lang="en-US" dirty="0"/>
          </a:p>
        </p:txBody>
      </p:sp>
      <p:graphicFrame>
        <p:nvGraphicFramePr>
          <p:cNvPr id="6" name="Chart 5"/>
          <p:cNvGraphicFramePr/>
          <p:nvPr>
            <p:extLst>
              <p:ext uri="{D42A27DB-BD31-4B8C-83A1-F6EECF244321}">
                <p14:modId xmlns:p14="http://schemas.microsoft.com/office/powerpoint/2010/main" val="559872910"/>
              </p:ext>
            </p:extLst>
          </p:nvPr>
        </p:nvGraphicFramePr>
        <p:xfrm>
          <a:off x="415138" y="914401"/>
          <a:ext cx="8323055" cy="45485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532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15385"/>
          <a:stretch/>
        </p:blipFill>
        <p:spPr>
          <a:xfrm>
            <a:off x="0" y="962469"/>
            <a:ext cx="2680677" cy="3721369"/>
          </a:xfrm>
          <a:prstGeom prst="rect">
            <a:avLst/>
          </a:prstGeom>
        </p:spPr>
      </p:pic>
      <p:sp>
        <p:nvSpPr>
          <p:cNvPr id="4" name="Slide Number Placeholder 3"/>
          <p:cNvSpPr>
            <a:spLocks noGrp="1"/>
          </p:cNvSpPr>
          <p:nvPr>
            <p:ph type="sldNum" sz="quarter" idx="4"/>
          </p:nvPr>
        </p:nvSpPr>
        <p:spPr/>
        <p:txBody>
          <a:bodyPr/>
          <a:lstStyle/>
          <a:p>
            <a:fld id="{6B336A68-D5C4-EF40-B998-6E375F9C805C}" type="slidenum">
              <a:rPr lang="en-US" smtClean="0"/>
              <a:pPr/>
              <a:t>3</a:t>
            </a:fld>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264023482"/>
              </p:ext>
            </p:extLst>
          </p:nvPr>
        </p:nvGraphicFramePr>
        <p:xfrm>
          <a:off x="2989896" y="1069786"/>
          <a:ext cx="5946586" cy="3498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p:cNvSpPr>
            <a:spLocks noGrp="1"/>
          </p:cNvSpPr>
          <p:nvPr>
            <p:ph type="title"/>
          </p:nvPr>
        </p:nvSpPr>
        <p:spPr/>
        <p:txBody>
          <a:bodyPr/>
          <a:lstStyle/>
          <a:p>
            <a:r>
              <a:rPr lang="en-US" dirty="0"/>
              <a:t>Representation of the Community</a:t>
            </a:r>
          </a:p>
        </p:txBody>
      </p:sp>
    </p:spTree>
    <p:extLst>
      <p:ext uri="{BB962C8B-B14F-4D97-AF65-F5344CB8AC3E}">
        <p14:creationId xmlns:p14="http://schemas.microsoft.com/office/powerpoint/2010/main" val="351730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Hard to Reach?</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41356292"/>
              </p:ext>
            </p:extLst>
          </p:nvPr>
        </p:nvGraphicFramePr>
        <p:xfrm>
          <a:off x="415137" y="1096367"/>
          <a:ext cx="3664493" cy="3498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fld id="{6B336A68-D5C4-EF40-B998-6E375F9C805C}" type="slidenum">
              <a:rPr lang="en-US" smtClean="0"/>
              <a:pPr/>
              <a:t>4</a:t>
            </a:fld>
            <a:endParaRPr lang="en-US" dirty="0"/>
          </a:p>
        </p:txBody>
      </p:sp>
      <p:sp>
        <p:nvSpPr>
          <p:cNvPr id="5" name="TextBox 4"/>
          <p:cNvSpPr txBox="1"/>
          <p:nvPr/>
        </p:nvSpPr>
        <p:spPr>
          <a:xfrm>
            <a:off x="4282408" y="1079482"/>
            <a:ext cx="4853354" cy="353943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B0F0"/>
                </a:solidFill>
              </a:rPr>
              <a:t>Cultural and linguistic needs and backgrounds</a:t>
            </a:r>
          </a:p>
          <a:p>
            <a:pPr marL="285750" indent="-285750">
              <a:buFont typeface="Arial" panose="020B0604020202020204" pitchFamily="34" charset="0"/>
              <a:buChar char="•"/>
            </a:pPr>
            <a:r>
              <a:rPr lang="en-US" sz="1400" dirty="0">
                <a:solidFill>
                  <a:srgbClr val="00B0F0"/>
                </a:solidFill>
              </a:rPr>
              <a:t>Refugees and immigrant families</a:t>
            </a:r>
          </a:p>
          <a:p>
            <a:pPr marL="285750" indent="-285750">
              <a:buFont typeface="Arial" panose="020B0604020202020204" pitchFamily="34" charset="0"/>
              <a:buChar char="•"/>
            </a:pPr>
            <a:r>
              <a:rPr lang="en-US" sz="1400" dirty="0">
                <a:solidFill>
                  <a:srgbClr val="00B0F0"/>
                </a:solidFill>
              </a:rPr>
              <a:t>Youth (high school, college, young professionals, elementary, at risk)</a:t>
            </a:r>
          </a:p>
          <a:p>
            <a:pPr marL="285750" indent="-285750">
              <a:buFont typeface="Arial" panose="020B0604020202020204" pitchFamily="34" charset="0"/>
              <a:buChar char="•"/>
            </a:pPr>
            <a:r>
              <a:rPr lang="en-US" sz="1400" dirty="0">
                <a:solidFill>
                  <a:srgbClr val="00B0F0"/>
                </a:solidFill>
              </a:rPr>
              <a:t>Low income or living in poverty</a:t>
            </a:r>
          </a:p>
          <a:p>
            <a:pPr marL="285750" indent="-285750">
              <a:buFont typeface="Arial" panose="020B0604020202020204" pitchFamily="34" charset="0"/>
              <a:buChar char="•"/>
            </a:pPr>
            <a:r>
              <a:rPr lang="en-US" sz="1400" dirty="0">
                <a:solidFill>
                  <a:srgbClr val="00B0F0"/>
                </a:solidFill>
              </a:rPr>
              <a:t>Single parents</a:t>
            </a:r>
          </a:p>
          <a:p>
            <a:pPr marL="285750" indent="-285750">
              <a:buFont typeface="Arial" panose="020B0604020202020204" pitchFamily="34" charset="0"/>
              <a:buChar char="•"/>
            </a:pPr>
            <a:r>
              <a:rPr lang="en-US" sz="1400" dirty="0">
                <a:solidFill>
                  <a:srgbClr val="00B0F0"/>
                </a:solidFill>
              </a:rPr>
              <a:t>Business owners and/or developers</a:t>
            </a:r>
          </a:p>
          <a:p>
            <a:pPr marL="285750" indent="-285750">
              <a:buFont typeface="Arial" panose="020B0604020202020204" pitchFamily="34" charset="0"/>
              <a:buChar char="•"/>
            </a:pPr>
            <a:r>
              <a:rPr lang="en-US" sz="1400" dirty="0">
                <a:solidFill>
                  <a:srgbClr val="00B0F0"/>
                </a:solidFill>
              </a:rPr>
              <a:t>People with disabilities</a:t>
            </a:r>
          </a:p>
          <a:p>
            <a:pPr marL="285750" indent="-285750">
              <a:buFont typeface="Arial" panose="020B0604020202020204" pitchFamily="34" charset="0"/>
              <a:buChar char="•"/>
            </a:pPr>
            <a:r>
              <a:rPr lang="en-US" sz="1400" dirty="0">
                <a:solidFill>
                  <a:srgbClr val="00B0F0"/>
                </a:solidFill>
              </a:rPr>
              <a:t>Elderly (60+)</a:t>
            </a:r>
          </a:p>
          <a:p>
            <a:pPr marL="285750" indent="-285750">
              <a:buFont typeface="Arial" panose="020B0604020202020204" pitchFamily="34" charset="0"/>
              <a:buChar char="•"/>
            </a:pPr>
            <a:r>
              <a:rPr lang="en-US" sz="1400" dirty="0">
                <a:solidFill>
                  <a:srgbClr val="00B0F0"/>
                </a:solidFill>
              </a:rPr>
              <a:t>Families with protection or safety concerns</a:t>
            </a:r>
          </a:p>
          <a:p>
            <a:pPr marL="285750" indent="-285750">
              <a:buFont typeface="Arial" panose="020B0604020202020204" pitchFamily="34" charset="0"/>
              <a:buChar char="•"/>
            </a:pPr>
            <a:r>
              <a:rPr lang="en-US" sz="1400" dirty="0">
                <a:solidFill>
                  <a:srgbClr val="00B0F0"/>
                </a:solidFill>
              </a:rPr>
              <a:t>Geographically isolated (transportation, road quality)</a:t>
            </a:r>
          </a:p>
          <a:p>
            <a:pPr marL="285750" indent="-285750">
              <a:buFont typeface="Arial" panose="020B0604020202020204" pitchFamily="34" charset="0"/>
              <a:buChar char="•"/>
            </a:pPr>
            <a:r>
              <a:rPr lang="en-US" sz="1400" dirty="0">
                <a:solidFill>
                  <a:srgbClr val="00B0F0"/>
                </a:solidFill>
              </a:rPr>
              <a:t>Technologically isolated (low quality Internet device or unreliable access)</a:t>
            </a:r>
          </a:p>
          <a:p>
            <a:pPr marL="285750" indent="-285750">
              <a:buFont typeface="Arial" panose="020B0604020202020204" pitchFamily="34" charset="0"/>
              <a:buChar char="•"/>
            </a:pPr>
            <a:r>
              <a:rPr lang="en-US" sz="1400" dirty="0">
                <a:solidFill>
                  <a:srgbClr val="00B0F0"/>
                </a:solidFill>
              </a:rPr>
              <a:t>Educational background</a:t>
            </a:r>
          </a:p>
          <a:p>
            <a:pPr marL="285750" indent="-285750">
              <a:buFont typeface="Arial" panose="020B0604020202020204" pitchFamily="34" charset="0"/>
              <a:buChar char="•"/>
            </a:pPr>
            <a:r>
              <a:rPr lang="en-US" sz="1400" dirty="0">
                <a:solidFill>
                  <a:srgbClr val="00B0F0"/>
                </a:solidFill>
              </a:rPr>
              <a:t>New to the community</a:t>
            </a:r>
          </a:p>
          <a:p>
            <a:pPr marL="285750" indent="-285750">
              <a:buFont typeface="Arial" panose="020B0604020202020204" pitchFamily="34" charset="0"/>
              <a:buChar char="•"/>
            </a:pPr>
            <a:r>
              <a:rPr lang="en-US" sz="1400" dirty="0">
                <a:solidFill>
                  <a:srgbClr val="00B0F0"/>
                </a:solidFill>
              </a:rPr>
              <a:t>Caretakers</a:t>
            </a:r>
          </a:p>
        </p:txBody>
      </p:sp>
    </p:spTree>
    <p:extLst>
      <p:ext uri="{BB962C8B-B14F-4D97-AF65-F5344CB8AC3E}">
        <p14:creationId xmlns:p14="http://schemas.microsoft.com/office/powerpoint/2010/main" val="326369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People Volunteer?</a:t>
            </a:r>
          </a:p>
        </p:txBody>
      </p:sp>
      <p:sp>
        <p:nvSpPr>
          <p:cNvPr id="3" name="Content Placeholder 2"/>
          <p:cNvSpPr>
            <a:spLocks noGrp="1"/>
          </p:cNvSpPr>
          <p:nvPr>
            <p:ph idx="1"/>
          </p:nvPr>
        </p:nvSpPr>
        <p:spPr>
          <a:xfrm>
            <a:off x="414939" y="1096367"/>
            <a:ext cx="5340203" cy="3498256"/>
          </a:xfrm>
        </p:spPr>
        <p:txBody>
          <a:bodyPr/>
          <a:lstStyle/>
          <a:p>
            <a:pPr marL="457200" indent="-457200">
              <a:buFont typeface="+mj-lt"/>
              <a:buAutoNum type="arabicPeriod"/>
            </a:pPr>
            <a:r>
              <a:rPr lang="en-US" sz="2200" dirty="0"/>
              <a:t>Cultural or community expectations</a:t>
            </a:r>
          </a:p>
          <a:p>
            <a:pPr marL="457200" indent="-457200">
              <a:buFont typeface="+mj-lt"/>
              <a:buAutoNum type="arabicPeriod"/>
            </a:pPr>
            <a:r>
              <a:rPr lang="en-US" sz="2200" dirty="0"/>
              <a:t>Organizational expectations</a:t>
            </a:r>
          </a:p>
          <a:p>
            <a:pPr marL="457200" indent="-457200">
              <a:buFont typeface="+mj-lt"/>
              <a:buAutoNum type="arabicPeriod"/>
            </a:pPr>
            <a:r>
              <a:rPr lang="en-US" sz="2200" dirty="0"/>
              <a:t>Gain or practice new skills</a:t>
            </a:r>
          </a:p>
          <a:p>
            <a:pPr marL="457200" indent="-457200">
              <a:buFont typeface="+mj-lt"/>
              <a:buAutoNum type="arabicPeriod"/>
            </a:pPr>
            <a:r>
              <a:rPr lang="en-US" sz="2200" dirty="0"/>
              <a:t>Professional networking</a:t>
            </a:r>
          </a:p>
          <a:p>
            <a:pPr marL="457200" indent="-457200">
              <a:buFont typeface="+mj-lt"/>
              <a:buAutoNum type="arabicPeriod"/>
            </a:pPr>
            <a:r>
              <a:rPr lang="en-US" sz="2200" dirty="0"/>
              <a:t>Personal responsibility</a:t>
            </a:r>
          </a:p>
          <a:p>
            <a:pPr marL="457200" indent="-457200">
              <a:buFont typeface="+mj-lt"/>
              <a:buAutoNum type="arabicPeriod"/>
            </a:pPr>
            <a:r>
              <a:rPr lang="en-US" sz="2200" dirty="0"/>
              <a:t>Make a difference</a:t>
            </a:r>
          </a:p>
          <a:p>
            <a:pPr marL="457200" indent="-457200">
              <a:buFont typeface="+mj-lt"/>
              <a:buAutoNum type="arabicPeriod"/>
            </a:pPr>
            <a:r>
              <a:rPr lang="en-US" sz="2200" dirty="0"/>
              <a:t>Socialize </a:t>
            </a:r>
          </a:p>
          <a:p>
            <a:pPr marL="457200" indent="-457200">
              <a:buFont typeface="+mj-lt"/>
              <a:buAutoNum type="arabicPeriod"/>
            </a:pPr>
            <a:r>
              <a:rPr lang="en-US" sz="2200" dirty="0"/>
              <a:t>Required</a:t>
            </a:r>
          </a:p>
          <a:p>
            <a:pPr marL="457200" indent="-457200">
              <a:buFont typeface="+mj-lt"/>
              <a:buAutoNum type="arabicPeriod"/>
            </a:pPr>
            <a:endParaRPr lang="en-US" sz="22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5</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8717"/>
          <a:stretch/>
        </p:blipFill>
        <p:spPr>
          <a:xfrm>
            <a:off x="6554481" y="962211"/>
            <a:ext cx="2580838" cy="3694313"/>
          </a:xfrm>
          <a:prstGeom prst="rect">
            <a:avLst/>
          </a:prstGeom>
        </p:spPr>
      </p:pic>
    </p:spTree>
    <p:extLst>
      <p:ext uri="{BB962C8B-B14F-4D97-AF65-F5344CB8AC3E}">
        <p14:creationId xmlns:p14="http://schemas.microsoft.com/office/powerpoint/2010/main" val="143594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DON’T People Volunteer?</a:t>
            </a:r>
          </a:p>
        </p:txBody>
      </p:sp>
      <p:sp>
        <p:nvSpPr>
          <p:cNvPr id="3" name="Content Placeholder 2"/>
          <p:cNvSpPr>
            <a:spLocks noGrp="1"/>
          </p:cNvSpPr>
          <p:nvPr>
            <p:ph idx="1"/>
          </p:nvPr>
        </p:nvSpPr>
        <p:spPr>
          <a:xfrm>
            <a:off x="415137" y="937452"/>
            <a:ext cx="4003181" cy="3662251"/>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Minorities were not asked</a:t>
            </a:r>
          </a:p>
          <a:p>
            <a:pPr marL="285750" indent="-285750">
              <a:buFont typeface="Arial" panose="020B0604020202020204" pitchFamily="34" charset="0"/>
              <a:buChar char="•"/>
            </a:pPr>
            <a:r>
              <a:rPr lang="en-US" dirty="0"/>
              <a:t>Fear of being used as a token</a:t>
            </a:r>
          </a:p>
          <a:p>
            <a:pPr marL="285750" indent="-285750">
              <a:buFont typeface="Arial" panose="020B0604020202020204" pitchFamily="34" charset="0"/>
              <a:buChar char="•"/>
            </a:pPr>
            <a:r>
              <a:rPr lang="en-US" dirty="0"/>
              <a:t>Do not feel connected to the mainstream community</a:t>
            </a:r>
          </a:p>
          <a:p>
            <a:pPr marL="285750" indent="-285750">
              <a:buFont typeface="Arial" panose="020B0604020202020204" pitchFamily="34" charset="0"/>
              <a:buChar char="•"/>
            </a:pPr>
            <a:r>
              <a:rPr lang="en-US" dirty="0"/>
              <a:t>Lack of personal time</a:t>
            </a:r>
          </a:p>
          <a:p>
            <a:pPr marL="285750" indent="-285750">
              <a:buFont typeface="Arial" panose="020B0604020202020204" pitchFamily="34" charset="0"/>
              <a:buChar char="•"/>
            </a:pPr>
            <a:r>
              <a:rPr lang="en-US" dirty="0"/>
              <a:t>Emphasis of minority culture on family involvement over community involvement</a:t>
            </a:r>
          </a:p>
          <a:p>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6</a:t>
            </a:fld>
            <a:endParaRPr lang="en-US" dirty="0"/>
          </a:p>
        </p:txBody>
      </p:sp>
      <p:sp>
        <p:nvSpPr>
          <p:cNvPr id="6" name="TextBox 5"/>
          <p:cNvSpPr txBox="1"/>
          <p:nvPr/>
        </p:nvSpPr>
        <p:spPr>
          <a:xfrm>
            <a:off x="4904236" y="980626"/>
            <a:ext cx="4001559" cy="3447098"/>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Lack of identification with agencies that are serving minority clients</a:t>
            </a:r>
          </a:p>
          <a:p>
            <a:pPr marL="285750" indent="-285750">
              <a:buFont typeface="Arial" panose="020B0604020202020204" pitchFamily="34" charset="0"/>
              <a:buChar char="•"/>
            </a:pPr>
            <a:r>
              <a:rPr lang="en-US" sz="2000" dirty="0"/>
              <a:t>Lack of knowledge about volunteer opportunities</a:t>
            </a:r>
          </a:p>
          <a:p>
            <a:pPr marL="285750" indent="-285750">
              <a:buFont typeface="Arial" panose="020B0604020202020204" pitchFamily="34" charset="0"/>
              <a:buChar char="•"/>
            </a:pPr>
            <a:r>
              <a:rPr lang="en-US" sz="2000" dirty="0"/>
              <a:t>Belief that minority input is not taken seriously</a:t>
            </a:r>
          </a:p>
          <a:p>
            <a:pPr marL="285750" indent="-285750">
              <a:buFont typeface="Arial" panose="020B0604020202020204" pitchFamily="34" charset="0"/>
              <a:buChar char="•"/>
            </a:pPr>
            <a:r>
              <a:rPr lang="en-US" sz="2000" dirty="0"/>
              <a:t>Uncertainty about benefits</a:t>
            </a:r>
          </a:p>
          <a:p>
            <a:pPr marL="285750" indent="-285750">
              <a:buFont typeface="Arial" panose="020B0604020202020204" pitchFamily="34" charset="0"/>
              <a:buChar char="•"/>
            </a:pPr>
            <a:r>
              <a:rPr lang="en-US" sz="2000" dirty="0"/>
              <a:t>Economic hardship</a:t>
            </a:r>
          </a:p>
          <a:p>
            <a:endParaRPr lang="en-US" dirty="0"/>
          </a:p>
        </p:txBody>
      </p:sp>
    </p:spTree>
    <p:extLst>
      <p:ext uri="{BB962C8B-B14F-4D97-AF65-F5344CB8AC3E}">
        <p14:creationId xmlns:p14="http://schemas.microsoft.com/office/powerpoint/2010/main" val="406830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584" t="3895" r="4452" b="2099"/>
          <a:stretch/>
        </p:blipFill>
        <p:spPr>
          <a:xfrm>
            <a:off x="3702256" y="1362860"/>
            <a:ext cx="5441744" cy="3155352"/>
          </a:xfrm>
          <a:prstGeom prst="rect">
            <a:avLst/>
          </a:prstGeom>
        </p:spPr>
      </p:pic>
      <p:sp>
        <p:nvSpPr>
          <p:cNvPr id="2" name="Title 1"/>
          <p:cNvSpPr>
            <a:spLocks noGrp="1"/>
          </p:cNvSpPr>
          <p:nvPr>
            <p:ph type="title"/>
          </p:nvPr>
        </p:nvSpPr>
        <p:spPr/>
        <p:txBody>
          <a:bodyPr/>
          <a:lstStyle/>
          <a:p>
            <a:r>
              <a:rPr lang="en-US" dirty="0"/>
              <a:t>Know Your Audience</a:t>
            </a:r>
          </a:p>
        </p:txBody>
      </p:sp>
      <p:sp>
        <p:nvSpPr>
          <p:cNvPr id="3" name="Content Placeholder 2"/>
          <p:cNvSpPr>
            <a:spLocks noGrp="1"/>
          </p:cNvSpPr>
          <p:nvPr>
            <p:ph idx="1"/>
          </p:nvPr>
        </p:nvSpPr>
        <p:spPr>
          <a:xfrm>
            <a:off x="415138" y="1286449"/>
            <a:ext cx="3211726" cy="3231763"/>
          </a:xfrm>
        </p:spPr>
        <p:txBody>
          <a:bodyPr/>
          <a:lstStyle/>
          <a:p>
            <a:pPr marL="342900" indent="-342900">
              <a:buFont typeface="Arial" panose="020B0604020202020204" pitchFamily="34" charset="0"/>
              <a:buChar char="•"/>
            </a:pPr>
            <a:r>
              <a:rPr lang="en-US" sz="2200" i="1" dirty="0"/>
              <a:t>How do you eat an elephant? </a:t>
            </a:r>
          </a:p>
          <a:p>
            <a:pPr marL="342900" indent="-342900">
              <a:buFont typeface="Arial" panose="020B0604020202020204" pitchFamily="34" charset="0"/>
              <a:buChar char="•"/>
            </a:pPr>
            <a:r>
              <a:rPr lang="en-US" sz="2200" i="1" dirty="0"/>
              <a:t>If everything is italicized nothing is</a:t>
            </a:r>
          </a:p>
          <a:p>
            <a:pPr marL="342900" indent="-342900">
              <a:buFont typeface="Arial" panose="020B0604020202020204" pitchFamily="34" charset="0"/>
              <a:buChar char="•"/>
            </a:pPr>
            <a:r>
              <a:rPr lang="en-US" sz="2200" i="1" dirty="0"/>
              <a:t>Ultimately reach everyone but not yet</a:t>
            </a:r>
          </a:p>
          <a:p>
            <a:pPr marL="342900" indent="-342900">
              <a:buFont typeface="Arial" panose="020B0604020202020204" pitchFamily="34" charset="0"/>
              <a:buChar char="•"/>
            </a:pPr>
            <a:r>
              <a:rPr lang="en-US" sz="2200" i="1" dirty="0"/>
              <a:t>Who is missing and prioritization</a:t>
            </a:r>
          </a:p>
        </p:txBody>
      </p:sp>
      <p:sp>
        <p:nvSpPr>
          <p:cNvPr id="4" name="Slide Number Placeholder 3"/>
          <p:cNvSpPr>
            <a:spLocks noGrp="1"/>
          </p:cNvSpPr>
          <p:nvPr>
            <p:ph type="sldNum" sz="quarter" idx="4"/>
          </p:nvPr>
        </p:nvSpPr>
        <p:spPr/>
        <p:txBody>
          <a:bodyPr/>
          <a:lstStyle/>
          <a:p>
            <a:fld id="{6B336A68-D5C4-EF40-B998-6E375F9C805C}" type="slidenum">
              <a:rPr lang="en-US" smtClean="0"/>
              <a:pPr/>
              <a:t>7</a:t>
            </a:fld>
            <a:endParaRPr lang="en-US" dirty="0"/>
          </a:p>
        </p:txBody>
      </p:sp>
    </p:spTree>
    <p:extLst>
      <p:ext uri="{BB962C8B-B14F-4D97-AF65-F5344CB8AC3E}">
        <p14:creationId xmlns:p14="http://schemas.microsoft.com/office/powerpoint/2010/main" val="37280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Data and Records</a:t>
            </a:r>
          </a:p>
        </p:txBody>
      </p:sp>
      <p:sp>
        <p:nvSpPr>
          <p:cNvPr id="4" name="Slide Number Placeholder 3"/>
          <p:cNvSpPr>
            <a:spLocks noGrp="1"/>
          </p:cNvSpPr>
          <p:nvPr>
            <p:ph type="sldNum" sz="quarter" idx="4"/>
          </p:nvPr>
        </p:nvSpPr>
        <p:spPr/>
        <p:txBody>
          <a:bodyPr/>
          <a:lstStyle/>
          <a:p>
            <a:fld id="{6B336A68-D5C4-EF40-B998-6E375F9C805C}" type="slidenum">
              <a:rPr lang="en-US" smtClean="0"/>
              <a:pPr/>
              <a:t>8</a:t>
            </a:fld>
            <a:endParaRPr lang="en-US" dirty="0"/>
          </a:p>
        </p:txBody>
      </p:sp>
      <p:sp>
        <p:nvSpPr>
          <p:cNvPr id="16" name="Content Placeholder 2">
            <a:extLst>
              <a:ext uri="{FF2B5EF4-FFF2-40B4-BE49-F238E27FC236}">
                <a16:creationId xmlns:a16="http://schemas.microsoft.com/office/drawing/2014/main" id="{C13F392E-A2F1-4463-B14C-CD068EB63689}"/>
              </a:ext>
            </a:extLst>
          </p:cNvPr>
          <p:cNvSpPr>
            <a:spLocks noGrp="1"/>
          </p:cNvSpPr>
          <p:nvPr>
            <p:ph idx="1"/>
          </p:nvPr>
        </p:nvSpPr>
        <p:spPr>
          <a:xfrm>
            <a:off x="414939" y="1096367"/>
            <a:ext cx="5340203" cy="3498256"/>
          </a:xfrm>
        </p:spPr>
        <p:txBody>
          <a:bodyPr/>
          <a:lstStyle/>
          <a:p>
            <a:pPr marL="457200" indent="-457200">
              <a:buFont typeface="+mj-lt"/>
              <a:buAutoNum type="arabicPeriod"/>
            </a:pPr>
            <a:r>
              <a:rPr lang="en-US" sz="2200" dirty="0"/>
              <a:t>Follow up surveys at events</a:t>
            </a:r>
          </a:p>
          <a:p>
            <a:pPr marL="457200" indent="-457200">
              <a:buFont typeface="+mj-lt"/>
              <a:buAutoNum type="arabicPeriod"/>
            </a:pPr>
            <a:r>
              <a:rPr lang="en-US" sz="2200" dirty="0"/>
              <a:t>Required entry information</a:t>
            </a:r>
          </a:p>
          <a:p>
            <a:pPr marL="457200" indent="-457200">
              <a:buFont typeface="+mj-lt"/>
              <a:buAutoNum type="arabicPeriod"/>
            </a:pPr>
            <a:r>
              <a:rPr lang="en-US" sz="2200" dirty="0"/>
              <a:t>Organizational expectations</a:t>
            </a:r>
          </a:p>
          <a:p>
            <a:pPr marL="457200" indent="-457200">
              <a:buFont typeface="+mj-lt"/>
              <a:buAutoNum type="arabicPeriod"/>
            </a:pPr>
            <a:r>
              <a:rPr lang="en-US" sz="2200" dirty="0"/>
              <a:t>Standardized demographics</a:t>
            </a:r>
          </a:p>
          <a:p>
            <a:pPr marL="457200" indent="-457200">
              <a:buFont typeface="+mj-lt"/>
              <a:buAutoNum type="arabicPeriod"/>
            </a:pPr>
            <a:r>
              <a:rPr lang="en-US" sz="2200" dirty="0"/>
              <a:t>Channel analytics </a:t>
            </a:r>
          </a:p>
          <a:p>
            <a:pPr marL="457200" indent="-457200">
              <a:buFont typeface="+mj-lt"/>
              <a:buAutoNum type="arabicPeriod"/>
            </a:pPr>
            <a:r>
              <a:rPr lang="en-US" sz="2200" dirty="0"/>
              <a:t>Customized outreach – understanding your audience</a:t>
            </a:r>
          </a:p>
          <a:p>
            <a:endParaRPr lang="en-US" dirty="0"/>
          </a:p>
          <a:p>
            <a:endParaRPr lang="en-US" dirty="0"/>
          </a:p>
          <a:p>
            <a:endParaRPr lang="en-US" dirty="0"/>
          </a:p>
          <a:p>
            <a:endParaRPr lang="en-US" dirty="0"/>
          </a:p>
        </p:txBody>
      </p:sp>
      <p:pic>
        <p:nvPicPr>
          <p:cNvPr id="15" name="Picture 14">
            <a:extLst>
              <a:ext uri="{FF2B5EF4-FFF2-40B4-BE49-F238E27FC236}">
                <a16:creationId xmlns:a16="http://schemas.microsoft.com/office/drawing/2014/main" id="{61DA5A87-0B15-4B63-8B13-4E4BF140258C}"/>
              </a:ext>
            </a:extLst>
          </p:cNvPr>
          <p:cNvPicPr>
            <a:picLocks noChangeAspect="1"/>
          </p:cNvPicPr>
          <p:nvPr/>
        </p:nvPicPr>
        <p:blipFill rotWithShape="1">
          <a:blip r:embed="rId3"/>
          <a:srcRect l="22752" t="27904" r="22370" b="27472"/>
          <a:stretch/>
        </p:blipFill>
        <p:spPr>
          <a:xfrm>
            <a:off x="4716507" y="2299385"/>
            <a:ext cx="2822675" cy="2295238"/>
          </a:xfrm>
          <a:prstGeom prst="rect">
            <a:avLst/>
          </a:prstGeom>
        </p:spPr>
      </p:pic>
      <p:pic>
        <p:nvPicPr>
          <p:cNvPr id="10" name="Picture 9">
            <a:extLst>
              <a:ext uri="{FF2B5EF4-FFF2-40B4-BE49-F238E27FC236}">
                <a16:creationId xmlns:a16="http://schemas.microsoft.com/office/drawing/2014/main" id="{69FB5795-FA25-4FA6-A1D9-38D385651A22}"/>
              </a:ext>
            </a:extLst>
          </p:cNvPr>
          <p:cNvPicPr>
            <a:picLocks noChangeAspect="1"/>
          </p:cNvPicPr>
          <p:nvPr/>
        </p:nvPicPr>
        <p:blipFill rotWithShape="1">
          <a:blip r:embed="rId4"/>
          <a:srcRect l="19085" t="12649" r="10089" b="8740"/>
          <a:stretch/>
        </p:blipFill>
        <p:spPr>
          <a:xfrm>
            <a:off x="6750366" y="1096368"/>
            <a:ext cx="2229861" cy="2474990"/>
          </a:xfrm>
          <a:prstGeom prst="rect">
            <a:avLst/>
          </a:prstGeom>
        </p:spPr>
      </p:pic>
    </p:spTree>
    <p:extLst>
      <p:ext uri="{BB962C8B-B14F-4D97-AF65-F5344CB8AC3E}">
        <p14:creationId xmlns:p14="http://schemas.microsoft.com/office/powerpoint/2010/main" val="387836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55" y="248479"/>
            <a:ext cx="8323056" cy="438994"/>
          </a:xfrm>
        </p:spPr>
        <p:txBody>
          <a:bodyPr/>
          <a:lstStyle/>
          <a:p>
            <a:r>
              <a:rPr lang="en-US" sz="2000" dirty="0"/>
              <a:t>Reimagine Your Process</a:t>
            </a:r>
          </a:p>
        </p:txBody>
      </p:sp>
      <p:sp>
        <p:nvSpPr>
          <p:cNvPr id="4" name="Slide Number Placeholder 3"/>
          <p:cNvSpPr>
            <a:spLocks noGrp="1"/>
          </p:cNvSpPr>
          <p:nvPr>
            <p:ph type="sldNum" sz="quarter" idx="4"/>
          </p:nvPr>
        </p:nvSpPr>
        <p:spPr/>
        <p:txBody>
          <a:bodyPr/>
          <a:lstStyle/>
          <a:p>
            <a:fld id="{6B336A68-D5C4-EF40-B998-6E375F9C805C}" type="slidenum">
              <a:rPr lang="en-US" smtClean="0"/>
              <a:pPr/>
              <a:t>9</a:t>
            </a:fld>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17222"/>
            <a:ext cx="9144000" cy="3774723"/>
          </a:xfrm>
          <a:prstGeom prst="rect">
            <a:avLst/>
          </a:prstGeom>
        </p:spPr>
      </p:pic>
    </p:spTree>
    <p:extLst>
      <p:ext uri="{BB962C8B-B14F-4D97-AF65-F5344CB8AC3E}">
        <p14:creationId xmlns:p14="http://schemas.microsoft.com/office/powerpoint/2010/main" val="397069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Default Theme">
  <a:themeElements>
    <a:clrScheme name="City Colors 1">
      <a:dk1>
        <a:srgbClr val="262626"/>
      </a:dk1>
      <a:lt1>
        <a:sysClr val="window" lastClr="FFFFFF"/>
      </a:lt1>
      <a:dk2>
        <a:srgbClr val="00467D"/>
      </a:dk2>
      <a:lt2>
        <a:srgbClr val="66C0FF"/>
      </a:lt2>
      <a:accent1>
        <a:srgbClr val="569FD3"/>
      </a:accent1>
      <a:accent2>
        <a:srgbClr val="5A471C"/>
      </a:accent2>
      <a:accent3>
        <a:srgbClr val="F58220"/>
      </a:accent3>
      <a:accent4>
        <a:srgbClr val="439639"/>
      </a:accent4>
      <a:accent5>
        <a:srgbClr val="B5121B"/>
      </a:accent5>
      <a:accent6>
        <a:srgbClr val="E6B122"/>
      </a:accent6>
      <a:hlink>
        <a:srgbClr val="00467F"/>
      </a:hlink>
      <a:folHlink>
        <a:srgbClr val="B4B6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13373</TotalTime>
  <Words>2052</Words>
  <Application>Microsoft Office PowerPoint</Application>
  <PresentationFormat>On-screen Show (16:9)</PresentationFormat>
  <Paragraphs>277</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Lucida Grande</vt:lpstr>
      <vt:lpstr>Default Theme</vt:lpstr>
      <vt:lpstr>PowerPoint Presentation</vt:lpstr>
      <vt:lpstr>Representation of the Community</vt:lpstr>
      <vt:lpstr>Representation of the Community</vt:lpstr>
      <vt:lpstr>Who Is Hard to Reach?</vt:lpstr>
      <vt:lpstr>Why Do People Volunteer?</vt:lpstr>
      <vt:lpstr>Why DON’T People Volunteer?</vt:lpstr>
      <vt:lpstr>Know Your Audience</vt:lpstr>
      <vt:lpstr>Process, Data and Records</vt:lpstr>
      <vt:lpstr>Reimagine Your Process</vt:lpstr>
      <vt:lpstr>Systematic Engagement Planning</vt:lpstr>
      <vt:lpstr>Where are they?</vt:lpstr>
      <vt:lpstr>PowerPoint Presentation</vt:lpstr>
      <vt:lpstr>Examples of Engagement</vt:lpstr>
      <vt:lpstr>Your Organization – Their Platform</vt:lpstr>
      <vt:lpstr>Outreach Activity</vt:lpstr>
      <vt:lpstr>Low Hanging Fruit and Incentives</vt:lpstr>
      <vt:lpstr>Key Takeaways</vt:lpstr>
      <vt:lpstr>Thank You!</vt:lpstr>
    </vt:vector>
  </TitlesOfParts>
  <Company>City of Fort Collins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Smith</dc:creator>
  <cp:lastModifiedBy>Annie M. Bierbower</cp:lastModifiedBy>
  <cp:revision>160</cp:revision>
  <cp:lastPrinted>2017-10-11T00:27:11Z</cp:lastPrinted>
  <dcterms:created xsi:type="dcterms:W3CDTF">2016-09-08T19:15:15Z</dcterms:created>
  <dcterms:modified xsi:type="dcterms:W3CDTF">2017-10-11T00:46:38Z</dcterms:modified>
</cp:coreProperties>
</file>